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449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5" r:id="rId14"/>
    <p:sldId id="263" r:id="rId15"/>
    <p:sldId id="461" r:id="rId16"/>
    <p:sldId id="462" r:id="rId17"/>
    <p:sldId id="463" r:id="rId18"/>
    <p:sldId id="420" r:id="rId19"/>
    <p:sldId id="421" r:id="rId20"/>
    <p:sldId id="468" r:id="rId21"/>
    <p:sldId id="443" r:id="rId22"/>
    <p:sldId id="447" r:id="rId23"/>
    <p:sldId id="448" r:id="rId24"/>
    <p:sldId id="470" r:id="rId25"/>
    <p:sldId id="460" r:id="rId26"/>
    <p:sldId id="469" r:id="rId27"/>
    <p:sldId id="471" r:id="rId28"/>
    <p:sldId id="467" r:id="rId29"/>
    <p:sldId id="464" r:id="rId30"/>
    <p:sldId id="472" r:id="rId31"/>
    <p:sldId id="473" r:id="rId32"/>
    <p:sldId id="474" r:id="rId33"/>
    <p:sldId id="475" r:id="rId34"/>
    <p:sldId id="476" r:id="rId35"/>
    <p:sldId id="477" r:id="rId36"/>
    <p:sldId id="46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101"/>
    <a:srgbClr val="650101"/>
    <a:srgbClr val="CD5B31"/>
    <a:srgbClr val="3B906E"/>
    <a:srgbClr val="AA3135"/>
    <a:srgbClr val="008000"/>
    <a:srgbClr val="381A48"/>
    <a:srgbClr val="8AFFBF"/>
    <a:srgbClr val="00FF00"/>
    <a:srgbClr val="440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89019" autoAdjust="0"/>
  </p:normalViewPr>
  <p:slideViewPr>
    <p:cSldViewPr snapToGrid="0" snapToObjects="1">
      <p:cViewPr varScale="1">
        <p:scale>
          <a:sx n="89" d="100"/>
          <a:sy n="89" d="100"/>
        </p:scale>
        <p:origin x="75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82CB-3EAB-3244-90BE-9963C04779A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FFE1-A72A-CC4D-890D-2C8947050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1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60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f0 and f1 are represented by keys k0 and k1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5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DHRW16 – </a:t>
            </a:r>
            <a:r>
              <a:rPr lang="en-US" dirty="0" err="1" smtClean="0"/>
              <a:t>Dodis</a:t>
            </a:r>
            <a:r>
              <a:rPr lang="en-US" dirty="0" smtClean="0"/>
              <a:t>, </a:t>
            </a:r>
            <a:r>
              <a:rPr lang="en-US" dirty="0" err="1" smtClean="0"/>
              <a:t>Halevi</a:t>
            </a:r>
            <a:r>
              <a:rPr lang="en-US" dirty="0" smtClean="0"/>
              <a:t>, Ron </a:t>
            </a:r>
            <a:r>
              <a:rPr lang="en-US" dirty="0" err="1" smtClean="0"/>
              <a:t>Rothblum</a:t>
            </a:r>
            <a:r>
              <a:rPr lang="en-US" dirty="0" smtClean="0"/>
              <a:t> and </a:t>
            </a:r>
            <a:r>
              <a:rPr lang="en-US" dirty="0" err="1" smtClean="0"/>
              <a:t>Wichs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FIPR05 – Freedman, </a:t>
            </a:r>
            <a:r>
              <a:rPr lang="en-US" b="1" baseline="0" dirty="0" err="1" smtClean="0"/>
              <a:t>Ishai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Pinkas</a:t>
            </a:r>
            <a:r>
              <a:rPr lang="en-US" b="1" baseline="0" dirty="0" smtClean="0"/>
              <a:t> and </a:t>
            </a:r>
            <a:r>
              <a:rPr lang="en-US" b="1" baseline="0" dirty="0" err="1" smtClean="0"/>
              <a:t>Reingold</a:t>
            </a:r>
            <a:endParaRPr lang="en-US" b="1" baseline="0" dirty="0" smtClean="0"/>
          </a:p>
          <a:p>
            <a:r>
              <a:rPr lang="en-US" b="1" baseline="0" dirty="0" smtClean="0"/>
              <a:t>OS05 – </a:t>
            </a:r>
            <a:r>
              <a:rPr lang="en-US" b="1" baseline="0" dirty="0" err="1" smtClean="0"/>
              <a:t>Ostrovsky</a:t>
            </a:r>
            <a:r>
              <a:rPr lang="en-US" b="1" baseline="0" dirty="0" smtClean="0"/>
              <a:t> and </a:t>
            </a:r>
            <a:r>
              <a:rPr lang="en-US" b="1" baseline="0" dirty="0" err="1" smtClean="0"/>
              <a:t>Skeith</a:t>
            </a:r>
            <a:endParaRPr lang="en-US" b="1" baseline="0" dirty="0" smtClean="0"/>
          </a:p>
          <a:p>
            <a:r>
              <a:rPr lang="en-US" b="1" baseline="0" dirty="0" smtClean="0"/>
              <a:t>OG10 – </a:t>
            </a:r>
            <a:r>
              <a:rPr lang="en-US" b="1" baseline="0" dirty="0" err="1" smtClean="0"/>
              <a:t>Olumfin</a:t>
            </a:r>
            <a:r>
              <a:rPr lang="en-US" b="1" baseline="0" dirty="0" smtClean="0"/>
              <a:t> and Goldberg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33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5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CBM15</a:t>
            </a:r>
            <a:r>
              <a:rPr lang="en-US" baseline="0" dirty="0" smtClean="0"/>
              <a:t> – Corrigan-Gibbs, </a:t>
            </a:r>
            <a:r>
              <a:rPr lang="en-US" baseline="0" dirty="0" err="1" smtClean="0"/>
              <a:t>Boneh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Meziers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6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05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6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8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45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9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23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5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1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/>
                <a:cs typeface="Gill Sans MT"/>
              </a:defRPr>
            </a:lvl1pPr>
          </a:lstStyle>
          <a:p>
            <a:fld id="{1B7AC882-5F68-064D-A36A-82C89A334B4B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"/>
                <a:cs typeface="Gill Sans M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MT"/>
                <a:cs typeface="Gill Sans MT"/>
              </a:defRPr>
            </a:lvl1pPr>
          </a:lstStyle>
          <a:p>
            <a:fld id="{25CEB256-046F-164C-B743-1C9B72116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1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60566"/>
              </p:ext>
            </p:extLst>
          </p:nvPr>
        </p:nvGraphicFramePr>
        <p:xfrm>
          <a:off x="1055632" y="4079875"/>
          <a:ext cx="7218957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2726"/>
                <a:gridCol w="2238816"/>
                <a:gridCol w="24774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 smtClean="0"/>
                        <a:t>Elette</a:t>
                      </a:r>
                      <a:r>
                        <a:rPr lang="en-US" sz="3200" b="0" dirty="0" smtClean="0"/>
                        <a:t> Boyle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Niv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baseline="0" dirty="0" err="1" smtClean="0"/>
                        <a:t>Gilboa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Yuval </a:t>
                      </a:r>
                      <a:r>
                        <a:rPr lang="en-US" sz="3200" dirty="0" err="1" smtClean="0"/>
                        <a:t>Ishai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IDC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Ben </a:t>
                      </a:r>
                      <a:r>
                        <a:rPr lang="en-US" sz="2400" b="1" dirty="0" err="1" smtClean="0"/>
                        <a:t>Gurion</a:t>
                      </a:r>
                      <a:r>
                        <a:rPr lang="en-US" sz="2400" b="1" dirty="0" smtClean="0"/>
                        <a:t> University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Technion</a:t>
                      </a:r>
                      <a:r>
                        <a:rPr lang="en-US" sz="2400" dirty="0" smtClean="0"/>
                        <a:t> &amp; UCLA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303046" y="2012451"/>
            <a:ext cx="6482240" cy="105571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11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Function Secret Sharing – Improvements &amp; Extensions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202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Improved Distributed Point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f</a:t>
            </a:r>
            <a:r>
              <a:rPr lang="en-US" dirty="0"/>
              <a:t>:</a:t>
            </a:r>
            <a:r>
              <a:rPr lang="en-US" dirty="0" smtClean="0"/>
              <a:t>{0,1}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ym typeface="Wingdings" panose="05000000000000000000" pitchFamily="2" charset="2"/>
              </a:rPr>
              <a:t>G, PRG:{0,1}</a:t>
            </a:r>
            <a:r>
              <a:rPr lang="en-US" b="1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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{</a:t>
            </a:r>
            <a:r>
              <a:rPr lang="en-US" smtClean="0">
                <a:sym typeface="Wingdings" panose="05000000000000000000" pitchFamily="2" charset="2"/>
              </a:rPr>
              <a:t>0,1}</a:t>
            </a:r>
            <a:r>
              <a:rPr lang="en-US" baseline="3000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b="1" baseline="30000" smtClean="0">
                <a:solidFill>
                  <a:srgbClr val="FF0000"/>
                </a:solidFill>
                <a:sym typeface="Symbol" panose="05050102010706020507" pitchFamily="18" charset="2"/>
              </a:rPr>
              <a:t></a:t>
            </a:r>
            <a:endParaRPr lang="en-US" b="1" baseline="30000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Comparison with [BGI15]</a:t>
            </a:r>
          </a:p>
          <a:p>
            <a:r>
              <a:rPr lang="en-US" b="1" dirty="0" smtClean="0"/>
              <a:t>Key (Query) length </a:t>
            </a:r>
            <a:r>
              <a:rPr lang="en-US" dirty="0" smtClean="0">
                <a:sym typeface="Symbol" panose="05050102010706020507" pitchFamily="18" charset="2"/>
              </a:rPr>
              <a:t>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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Improved by factor of 4</a:t>
            </a:r>
          </a:p>
          <a:p>
            <a:r>
              <a:rPr lang="en-US" b="1" dirty="0" smtClean="0"/>
              <a:t>Answer length </a:t>
            </a:r>
            <a:r>
              <a:rPr lang="en-US" dirty="0" err="1" smtClean="0"/>
              <a:t>log|G</a:t>
            </a:r>
            <a:r>
              <a:rPr lang="en-US" dirty="0" smtClean="0"/>
              <a:t>| - optimal</a:t>
            </a:r>
          </a:p>
          <a:p>
            <a:r>
              <a:rPr lang="en-US" b="1" dirty="0" smtClean="0"/>
              <a:t>Computation</a:t>
            </a:r>
            <a:r>
              <a:rPr lang="en-US" dirty="0" smtClean="0"/>
              <a:t>: </a:t>
            </a:r>
            <a:r>
              <a:rPr lang="en-US" dirty="0" smtClean="0">
                <a:sym typeface="Symbol" panose="05050102010706020507" pitchFamily="18" charset="2"/>
              </a:rPr>
              <a:t> 2n symmetric key operations for client and  n for server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Improvement by factor of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88376"/>
              </p:ext>
            </p:extLst>
          </p:nvPr>
        </p:nvGraphicFramePr>
        <p:xfrm>
          <a:off x="2911813" y="1413855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Domain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Query length (bytes)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Client AES operations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Server AES operations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178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565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6186" y="1413855"/>
            <a:ext cx="2454613" cy="23021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Reading applications:</a:t>
            </a:r>
          </a:p>
          <a:p>
            <a:r>
              <a:rPr lang="en-US" sz="2000" dirty="0">
                <a:solidFill>
                  <a:schemeClr val="tx1"/>
                </a:solidFill>
              </a:rPr>
              <a:t>1-bit </a:t>
            </a:r>
            <a:r>
              <a:rPr lang="en-US" sz="2000" dirty="0" smtClean="0">
                <a:solidFill>
                  <a:schemeClr val="tx1"/>
                </a:solidFill>
              </a:rPr>
              <a:t>answers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PRG: AES in CTR mode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186" y="3540970"/>
            <a:ext cx="2454613" cy="23021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Writing applications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128-bit messages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PRG: AES in CTR mode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83729"/>
              </p:ext>
            </p:extLst>
          </p:nvPr>
        </p:nvGraphicFramePr>
        <p:xfrm>
          <a:off x="2911813" y="3910621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Domain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Query length (bytes)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Client AES operations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Server AES operations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290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677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{0,1}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2612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4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2-Server PIR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Information Retrieval [CGKS95]</a:t>
            </a:r>
          </a:p>
          <a:p>
            <a:r>
              <a:rPr lang="en-US" dirty="0" smtClean="0"/>
              <a:t>Two servers share x</a:t>
            </a:r>
            <a:r>
              <a:rPr lang="en-US" dirty="0" smtClean="0">
                <a:sym typeface="Symbol" panose="05050102010706020507" pitchFamily="18" charset="2"/>
              </a:rPr>
              <a:t>{0,1}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Client obtains x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Does not reveal 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Using DPF (with AES)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Query length</a:t>
            </a:r>
            <a:r>
              <a:rPr lang="en-US" dirty="0">
                <a:sym typeface="Symbol" panose="05050102010706020507" pitchFamily="18" charset="2"/>
              </a:rPr>
              <a:t>&lt;</a:t>
            </a:r>
            <a:r>
              <a:rPr lang="en-US" dirty="0" smtClean="0">
                <a:sym typeface="Symbol" panose="05050102010706020507" pitchFamily="18" charset="2"/>
              </a:rPr>
              <a:t> 128log 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Client computation – (2 log n) AES operations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Server </a:t>
            </a:r>
            <a:r>
              <a:rPr lang="en-US" dirty="0" smtClean="0">
                <a:sym typeface="Symbol" panose="05050102010706020507" pitchFamily="18" charset="2"/>
              </a:rPr>
              <a:t>computation – (n/64)  AES </a:t>
            </a:r>
            <a:r>
              <a:rPr lang="en-US" dirty="0" smtClean="0">
                <a:sym typeface="Symbol" panose="05050102010706020507" pitchFamily="18" charset="2"/>
              </a:rPr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4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DPF Overview I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90758" y="3114101"/>
            <a:ext cx="3324928" cy="2195288"/>
            <a:chOff x="2268844" y="709914"/>
            <a:chExt cx="6231018" cy="33734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68844" y="709914"/>
              <a:ext cx="6152627" cy="27710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68845" y="1618645"/>
              <a:ext cx="3095475" cy="246469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4387" y="1618645"/>
              <a:ext cx="3095475" cy="2464698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5040804" y="3125267"/>
            <a:ext cx="3324928" cy="2195288"/>
            <a:chOff x="2268844" y="709914"/>
            <a:chExt cx="6231018" cy="337342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68844" y="709914"/>
              <a:ext cx="6152627" cy="27710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68845" y="1618645"/>
              <a:ext cx="3095475" cy="246469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4387" y="1618645"/>
              <a:ext cx="3095475" cy="2464698"/>
            </a:xfrm>
            <a:prstGeom prst="rect">
              <a:avLst/>
            </a:prstGeom>
          </p:spPr>
        </p:pic>
      </p:grpSp>
      <p:cxnSp>
        <p:nvCxnSpPr>
          <p:cNvPr id="13" name="Straight Connector 12"/>
          <p:cNvCxnSpPr/>
          <p:nvPr/>
        </p:nvCxnSpPr>
        <p:spPr>
          <a:xfrm>
            <a:off x="4568907" y="2242694"/>
            <a:ext cx="0" cy="38104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31897" y="2242694"/>
            <a:ext cx="1141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 </a:t>
            </a:r>
            <a:r>
              <a:rPr lang="en-US" sz="2800" i="1" dirty="0" smtClean="0"/>
              <a:t>k</a:t>
            </a:r>
            <a:r>
              <a:rPr lang="en-US" sz="2800" i="1" baseline="-25000" dirty="0" smtClean="0"/>
              <a:t>0</a:t>
            </a:r>
            <a:r>
              <a:rPr lang="en-US" sz="2800" i="1" dirty="0" smtClean="0"/>
              <a:t> </a:t>
            </a:r>
            <a:endParaRPr lang="en-US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41092" y="2329114"/>
            <a:ext cx="1150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 </a:t>
            </a:r>
            <a:r>
              <a:rPr lang="en-US" sz="2800" i="1" dirty="0" smtClean="0"/>
              <a:t>k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</a:t>
            </a:r>
            <a:endParaRPr lang="en-US" sz="2800" i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6647020" y="3136657"/>
            <a:ext cx="930831" cy="2172732"/>
            <a:chOff x="6647020" y="2527017"/>
            <a:chExt cx="930831" cy="2172732"/>
          </a:xfrm>
        </p:grpSpPr>
        <p:sp>
          <p:nvSpPr>
            <p:cNvPr id="16" name="Freeform 15"/>
            <p:cNvSpPr/>
            <p:nvPr/>
          </p:nvSpPr>
          <p:spPr>
            <a:xfrm>
              <a:off x="6684022" y="2561999"/>
              <a:ext cx="864927" cy="2102153"/>
            </a:xfrm>
            <a:custGeom>
              <a:avLst/>
              <a:gdLst>
                <a:gd name="connsiteX0" fmla="*/ 0 w 864927"/>
                <a:gd name="connsiteY0" fmla="*/ 0 h 2102153"/>
                <a:gd name="connsiteX1" fmla="*/ 864927 w 864927"/>
                <a:gd name="connsiteY1" fmla="*/ 585756 h 2102153"/>
                <a:gd name="connsiteX2" fmla="*/ 416041 w 864927"/>
                <a:gd name="connsiteY2" fmla="*/ 1111294 h 2102153"/>
                <a:gd name="connsiteX3" fmla="*/ 678804 w 864927"/>
                <a:gd name="connsiteY3" fmla="*/ 1642307 h 2102153"/>
                <a:gd name="connsiteX4" fmla="*/ 569319 w 864927"/>
                <a:gd name="connsiteY4" fmla="*/ 2102153 h 2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927" h="2102153">
                  <a:moveTo>
                    <a:pt x="0" y="0"/>
                  </a:moveTo>
                  <a:lnTo>
                    <a:pt x="864927" y="585756"/>
                  </a:lnTo>
                  <a:lnTo>
                    <a:pt x="416041" y="1111294"/>
                  </a:lnTo>
                  <a:lnTo>
                    <a:pt x="678804" y="1642307"/>
                  </a:lnTo>
                  <a:lnTo>
                    <a:pt x="569319" y="2102153"/>
                  </a:lnTo>
                </a:path>
              </a:pathLst>
            </a:cu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647020" y="2527017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503005" y="3112687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073996" y="3634788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325771" y="4174436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219197" y="4624903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05531" y="3141767"/>
            <a:ext cx="930831" cy="2172732"/>
            <a:chOff x="2205531" y="2532127"/>
            <a:chExt cx="930831" cy="2172732"/>
          </a:xfrm>
        </p:grpSpPr>
        <p:sp>
          <p:nvSpPr>
            <p:cNvPr id="26" name="Freeform 25"/>
            <p:cNvSpPr/>
            <p:nvPr/>
          </p:nvSpPr>
          <p:spPr>
            <a:xfrm>
              <a:off x="2242533" y="2567109"/>
              <a:ext cx="864927" cy="2102153"/>
            </a:xfrm>
            <a:custGeom>
              <a:avLst/>
              <a:gdLst>
                <a:gd name="connsiteX0" fmla="*/ 0 w 864927"/>
                <a:gd name="connsiteY0" fmla="*/ 0 h 2102153"/>
                <a:gd name="connsiteX1" fmla="*/ 864927 w 864927"/>
                <a:gd name="connsiteY1" fmla="*/ 585756 h 2102153"/>
                <a:gd name="connsiteX2" fmla="*/ 416041 w 864927"/>
                <a:gd name="connsiteY2" fmla="*/ 1111294 h 2102153"/>
                <a:gd name="connsiteX3" fmla="*/ 678804 w 864927"/>
                <a:gd name="connsiteY3" fmla="*/ 1642307 h 2102153"/>
                <a:gd name="connsiteX4" fmla="*/ 569319 w 864927"/>
                <a:gd name="connsiteY4" fmla="*/ 2102153 h 2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927" h="2102153">
                  <a:moveTo>
                    <a:pt x="0" y="0"/>
                  </a:moveTo>
                  <a:lnTo>
                    <a:pt x="864927" y="585756"/>
                  </a:lnTo>
                  <a:lnTo>
                    <a:pt x="416041" y="1111294"/>
                  </a:lnTo>
                  <a:lnTo>
                    <a:pt x="678804" y="1642307"/>
                  </a:lnTo>
                  <a:lnTo>
                    <a:pt x="569319" y="2102153"/>
                  </a:ln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205531" y="2532127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061516" y="3117797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632507" y="3639898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884282" y="4179546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777708" y="4630013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63834" y="1293384"/>
            <a:ext cx="6175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Each party’s key defines a GGM style </a:t>
            </a:r>
            <a:r>
              <a:rPr lang="en-US" sz="2400" b="1" dirty="0" smtClean="0"/>
              <a:t>binary tree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2777708" y="6248439"/>
            <a:ext cx="3762738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Leaves correspond to inputs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1974715" y="5309389"/>
            <a:ext cx="1086801" cy="958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642043" y="5295248"/>
            <a:ext cx="817009" cy="8273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720710" y="6229030"/>
            <a:ext cx="3762738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Some input x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endCxn id="25" idx="3"/>
          </p:cNvCxnSpPr>
          <p:nvPr/>
        </p:nvCxnSpPr>
        <p:spPr>
          <a:xfrm flipV="1">
            <a:off x="5642043" y="5298428"/>
            <a:ext cx="1588115" cy="9010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2815131" y="5360997"/>
            <a:ext cx="283808" cy="9068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739515" y="6233207"/>
            <a:ext cx="3762738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Distinguished input 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ular Callout 46"/>
          <p:cNvSpPr/>
          <p:nvPr/>
        </p:nvSpPr>
        <p:spPr>
          <a:xfrm>
            <a:off x="3443591" y="2228419"/>
            <a:ext cx="2198451" cy="651753"/>
          </a:xfrm>
          <a:prstGeom prst="wedgeRectCallout">
            <a:avLst>
              <a:gd name="adj1" fmla="val -65081"/>
              <a:gd name="adj2" fmla="val 1863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ular Callout 66"/>
          <p:cNvSpPr/>
          <p:nvPr/>
        </p:nvSpPr>
        <p:spPr>
          <a:xfrm>
            <a:off x="3443592" y="2217921"/>
            <a:ext cx="2198451" cy="651753"/>
          </a:xfrm>
          <a:prstGeom prst="wedgeRectCallout">
            <a:avLst>
              <a:gd name="adj1" fmla="val 134477"/>
              <a:gd name="adj2" fmla="val 1923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Value in node, function  of key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9" name="Rectangular Callout 68"/>
          <p:cNvSpPr/>
          <p:nvPr/>
        </p:nvSpPr>
        <p:spPr>
          <a:xfrm>
            <a:off x="3510830" y="3537445"/>
            <a:ext cx="2198451" cy="651753"/>
          </a:xfrm>
          <a:prstGeom prst="wedgeRectCallout">
            <a:avLst>
              <a:gd name="adj1" fmla="val -123044"/>
              <a:gd name="adj2" fmla="val 610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ular Callout 67"/>
          <p:cNvSpPr/>
          <p:nvPr/>
        </p:nvSpPr>
        <p:spPr>
          <a:xfrm>
            <a:off x="3520151" y="3540754"/>
            <a:ext cx="2198451" cy="651753"/>
          </a:xfrm>
          <a:prstGeom prst="wedgeRectCallout">
            <a:avLst>
              <a:gd name="adj1" fmla="val 76513"/>
              <a:gd name="adj2" fmla="val 610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Off-path node: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Values equal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Rectangular Callout 70"/>
          <p:cNvSpPr/>
          <p:nvPr/>
        </p:nvSpPr>
        <p:spPr>
          <a:xfrm>
            <a:off x="3502852" y="4584480"/>
            <a:ext cx="2198451" cy="651753"/>
          </a:xfrm>
          <a:prstGeom prst="wedgeRectCallout">
            <a:avLst>
              <a:gd name="adj1" fmla="val -76584"/>
              <a:gd name="adj2" fmla="val -1212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0" name="Rectangular Callout 69"/>
          <p:cNvSpPr/>
          <p:nvPr/>
        </p:nvSpPr>
        <p:spPr>
          <a:xfrm>
            <a:off x="3502853" y="4578441"/>
            <a:ext cx="2198451" cy="651753"/>
          </a:xfrm>
          <a:prstGeom prst="wedgeRectCallout">
            <a:avLst>
              <a:gd name="adj1" fmla="val 122973"/>
              <a:gd name="adj2" fmla="val -151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On-path node: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Values p.-random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9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1" grpId="0"/>
      <p:bldP spid="21" grpId="1"/>
      <p:bldP spid="58" grpId="0"/>
      <p:bldP spid="58" grpId="1"/>
      <p:bldP spid="60" grpId="0"/>
      <p:bldP spid="47" grpId="0" animBg="1"/>
      <p:bldP spid="67" grpId="0" animBg="1"/>
      <p:bldP spid="69" grpId="0" animBg="1"/>
      <p:bldP spid="68" grpId="0" animBg="1"/>
      <p:bldP spid="71" grpId="0" animBg="1"/>
      <p:bldP spid="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DPF Overview ||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7913" y="2457743"/>
            <a:ext cx="3324928" cy="2195288"/>
            <a:chOff x="2268844" y="709914"/>
            <a:chExt cx="6231018" cy="33734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8844" y="709914"/>
              <a:ext cx="6152627" cy="27710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8845" y="1618645"/>
              <a:ext cx="3095475" cy="246469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04387" y="1618645"/>
              <a:ext cx="3095475" cy="2464698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2217814" y="2485409"/>
            <a:ext cx="930831" cy="2172732"/>
            <a:chOff x="2205531" y="2532127"/>
            <a:chExt cx="930831" cy="2172732"/>
          </a:xfrm>
        </p:grpSpPr>
        <p:sp>
          <p:nvSpPr>
            <p:cNvPr id="10" name="Freeform 9"/>
            <p:cNvSpPr/>
            <p:nvPr/>
          </p:nvSpPr>
          <p:spPr>
            <a:xfrm>
              <a:off x="2242533" y="2567109"/>
              <a:ext cx="864927" cy="2102153"/>
            </a:xfrm>
            <a:custGeom>
              <a:avLst/>
              <a:gdLst>
                <a:gd name="connsiteX0" fmla="*/ 0 w 864927"/>
                <a:gd name="connsiteY0" fmla="*/ 0 h 2102153"/>
                <a:gd name="connsiteX1" fmla="*/ 864927 w 864927"/>
                <a:gd name="connsiteY1" fmla="*/ 585756 h 2102153"/>
                <a:gd name="connsiteX2" fmla="*/ 416041 w 864927"/>
                <a:gd name="connsiteY2" fmla="*/ 1111294 h 2102153"/>
                <a:gd name="connsiteX3" fmla="*/ 678804 w 864927"/>
                <a:gd name="connsiteY3" fmla="*/ 1642307 h 2102153"/>
                <a:gd name="connsiteX4" fmla="*/ 569319 w 864927"/>
                <a:gd name="connsiteY4" fmla="*/ 2102153 h 2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927" h="2102153">
                  <a:moveTo>
                    <a:pt x="0" y="0"/>
                  </a:moveTo>
                  <a:lnTo>
                    <a:pt x="864927" y="585756"/>
                  </a:lnTo>
                  <a:lnTo>
                    <a:pt x="416041" y="1111294"/>
                  </a:lnTo>
                  <a:lnTo>
                    <a:pt x="678804" y="1642307"/>
                  </a:lnTo>
                  <a:lnTo>
                    <a:pt x="569319" y="2102153"/>
                  </a:ln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05531" y="2532127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061516" y="3117797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32507" y="3639898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84282" y="4179546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77708" y="4630013"/>
              <a:ext cx="74846" cy="7484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21558" y="2468909"/>
            <a:ext cx="3324928" cy="2195288"/>
            <a:chOff x="2268844" y="709914"/>
            <a:chExt cx="6231018" cy="337342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8844" y="709914"/>
              <a:ext cx="6152627" cy="277102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8845" y="1618645"/>
              <a:ext cx="3095475" cy="2464698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04387" y="1618645"/>
              <a:ext cx="3095475" cy="2464698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6408145" y="1691850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k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</a:t>
            </a:r>
            <a:endParaRPr lang="en-US" sz="2800" i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6647020" y="2480299"/>
            <a:ext cx="930831" cy="2172732"/>
            <a:chOff x="6647020" y="2527017"/>
            <a:chExt cx="930831" cy="2172732"/>
          </a:xfrm>
        </p:grpSpPr>
        <p:sp>
          <p:nvSpPr>
            <p:cNvPr id="22" name="Freeform 21"/>
            <p:cNvSpPr/>
            <p:nvPr/>
          </p:nvSpPr>
          <p:spPr>
            <a:xfrm>
              <a:off x="6684022" y="2561999"/>
              <a:ext cx="864927" cy="2102153"/>
            </a:xfrm>
            <a:custGeom>
              <a:avLst/>
              <a:gdLst>
                <a:gd name="connsiteX0" fmla="*/ 0 w 864927"/>
                <a:gd name="connsiteY0" fmla="*/ 0 h 2102153"/>
                <a:gd name="connsiteX1" fmla="*/ 864927 w 864927"/>
                <a:gd name="connsiteY1" fmla="*/ 585756 h 2102153"/>
                <a:gd name="connsiteX2" fmla="*/ 416041 w 864927"/>
                <a:gd name="connsiteY2" fmla="*/ 1111294 h 2102153"/>
                <a:gd name="connsiteX3" fmla="*/ 678804 w 864927"/>
                <a:gd name="connsiteY3" fmla="*/ 1642307 h 2102153"/>
                <a:gd name="connsiteX4" fmla="*/ 569319 w 864927"/>
                <a:gd name="connsiteY4" fmla="*/ 2102153 h 2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927" h="2102153">
                  <a:moveTo>
                    <a:pt x="0" y="0"/>
                  </a:moveTo>
                  <a:lnTo>
                    <a:pt x="864927" y="585756"/>
                  </a:lnTo>
                  <a:lnTo>
                    <a:pt x="416041" y="1111294"/>
                  </a:lnTo>
                  <a:lnTo>
                    <a:pt x="678804" y="1642307"/>
                  </a:lnTo>
                  <a:lnTo>
                    <a:pt x="569319" y="2102153"/>
                  </a:lnTo>
                </a:path>
              </a:pathLst>
            </a:cu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47020" y="2527017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503005" y="3112687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073996" y="3634788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325771" y="4174436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219197" y="4624903"/>
              <a:ext cx="74846" cy="74846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4568907" y="1586336"/>
            <a:ext cx="0" cy="307786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27104" y="2740083"/>
            <a:ext cx="576871" cy="3633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96838" y="3309910"/>
            <a:ext cx="571289" cy="3633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81885" y="2774264"/>
            <a:ext cx="302471" cy="3633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85428" y="3309910"/>
            <a:ext cx="302471" cy="3633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58800" y="5054102"/>
            <a:ext cx="4409327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Value of child – function of parent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1072494" y="5501575"/>
            <a:ext cx="1264596" cy="2917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58799" y="5486582"/>
            <a:ext cx="4409327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If M=M’ then N=N’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78939" y="1671847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k</a:t>
            </a:r>
            <a:r>
              <a:rPr lang="en-US" sz="2800" i="1" baseline="-25000" dirty="0" smtClean="0"/>
              <a:t>0</a:t>
            </a:r>
            <a:r>
              <a:rPr lang="en-US" sz="2800" i="1" dirty="0" smtClean="0"/>
              <a:t> </a:t>
            </a:r>
            <a:endParaRPr lang="en-US" sz="2800" i="1" dirty="0"/>
          </a:p>
        </p:txBody>
      </p:sp>
      <p:sp>
        <p:nvSpPr>
          <p:cNvPr id="59" name="Right Arrow 58"/>
          <p:cNvSpPr/>
          <p:nvPr/>
        </p:nvSpPr>
        <p:spPr>
          <a:xfrm>
            <a:off x="1072494" y="6037029"/>
            <a:ext cx="1264596" cy="2917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458798" y="5902646"/>
            <a:ext cx="5845858" cy="4495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Must ensure equal values when leaving path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2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 animBg="1"/>
      <p:bldP spid="57" grpId="0"/>
      <p:bldP spid="59" grpId="0" animBg="1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DPF Overview III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432720" y="1927326"/>
            <a:ext cx="8529" cy="280496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991477" y="3129090"/>
            <a:ext cx="2470975" cy="1465635"/>
            <a:chOff x="966281" y="1883923"/>
            <a:chExt cx="2470975" cy="1465635"/>
          </a:xfrm>
        </p:grpSpPr>
        <p:sp>
          <p:nvSpPr>
            <p:cNvPr id="5" name="Oval 4"/>
            <p:cNvSpPr/>
            <p:nvPr/>
          </p:nvSpPr>
          <p:spPr>
            <a:xfrm>
              <a:off x="2999511" y="2892358"/>
              <a:ext cx="437745" cy="457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000655" y="1883923"/>
              <a:ext cx="437745" cy="457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66281" y="2892358"/>
              <a:ext cx="437745" cy="457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6" idx="5"/>
              <a:endCxn id="5" idx="1"/>
            </p:cNvCxnSpPr>
            <p:nvPr/>
          </p:nvCxnSpPr>
          <p:spPr>
            <a:xfrm>
              <a:off x="2374294" y="2274168"/>
              <a:ext cx="689323" cy="68514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3"/>
              <a:endCxn id="7" idx="7"/>
            </p:cNvCxnSpPr>
            <p:nvPr/>
          </p:nvCxnSpPr>
          <p:spPr>
            <a:xfrm flipH="1">
              <a:off x="1339920" y="2274168"/>
              <a:ext cx="724841" cy="6851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582652" y="3133711"/>
            <a:ext cx="2470975" cy="1465635"/>
            <a:chOff x="5392667" y="1883923"/>
            <a:chExt cx="2470975" cy="1465635"/>
          </a:xfrm>
        </p:grpSpPr>
        <p:sp>
          <p:nvSpPr>
            <p:cNvPr id="17" name="Oval 16"/>
            <p:cNvSpPr/>
            <p:nvPr/>
          </p:nvSpPr>
          <p:spPr>
            <a:xfrm>
              <a:off x="7425897" y="2892358"/>
              <a:ext cx="437745" cy="457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27041" y="1883923"/>
              <a:ext cx="437745" cy="457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392667" y="2892358"/>
              <a:ext cx="437745" cy="457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8" idx="5"/>
              <a:endCxn id="17" idx="1"/>
            </p:cNvCxnSpPr>
            <p:nvPr/>
          </p:nvCxnSpPr>
          <p:spPr>
            <a:xfrm>
              <a:off x="6800680" y="2274168"/>
              <a:ext cx="689323" cy="685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3"/>
              <a:endCxn id="19" idx="7"/>
            </p:cNvCxnSpPr>
            <p:nvPr/>
          </p:nvCxnSpPr>
          <p:spPr>
            <a:xfrm flipH="1">
              <a:off x="5766306" y="2274168"/>
              <a:ext cx="724841" cy="6851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236586" y="5486582"/>
            <a:ext cx="4409327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Blue/Red – on path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14753" y="1204193"/>
            <a:ext cx="2835934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Previous values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1814" y="1927326"/>
            <a:ext cx="2835934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{0,1}</a:t>
            </a:r>
            <a:r>
              <a:rPr lang="en-US" sz="2400" baseline="30000" dirty="0" smtClean="0">
                <a:solidFill>
                  <a:schemeClr val="tx1"/>
                </a:solidFill>
                <a:sym typeface="Symbol" panose="05050102010706020507" pitchFamily="18" charset="2"/>
              </a:rPr>
              <a:t>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, t</a:t>
            </a:r>
            <a:r>
              <a:rPr lang="en-US" sz="24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{0,1}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17693" y="1915385"/>
            <a:ext cx="2835934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{0,1}</a:t>
            </a:r>
            <a:r>
              <a:rPr lang="en-US" sz="2400" baseline="30000" dirty="0" smtClean="0">
                <a:solidFill>
                  <a:schemeClr val="tx1"/>
                </a:solidFill>
                <a:sym typeface="Symbol" panose="05050102010706020507" pitchFamily="18" charset="2"/>
              </a:rPr>
              <a:t>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, t</a:t>
            </a:r>
            <a:r>
              <a:rPr lang="en-US" sz="24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=t</a:t>
            </a:r>
            <a:r>
              <a:rPr lang="en-US" sz="24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1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56251" y="1194280"/>
            <a:ext cx="2835934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 Components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0391" y="2499593"/>
            <a:ext cx="2981407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cw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{0,1}</a:t>
            </a:r>
            <a:r>
              <a:rPr lang="en-US" sz="2400" baseline="30000" dirty="0" smtClean="0">
                <a:solidFill>
                  <a:schemeClr val="tx1"/>
                </a:solidFill>
                <a:sym typeface="Symbol" panose="05050102010706020507" pitchFamily="18" charset="2"/>
              </a:rPr>
              <a:t>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,b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{0,1}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2680" y="5797895"/>
            <a:ext cx="2849712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sym typeface="Symbol" panose="05050102010706020507" pitchFamily="18" charset="2"/>
              </a:rPr>
              <a:t>PRG(s</a:t>
            </a:r>
            <a:r>
              <a:rPr lang="en-US" sz="24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00B0F0"/>
                </a:solidFill>
                <a:sym typeface="Symbol" panose="05050102010706020507" pitchFamily="18" charset="2"/>
              </a:rPr>
              <a:t>)=</a:t>
            </a:r>
            <a:r>
              <a:rPr lang="en-US" sz="24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L</a:t>
            </a:r>
            <a:r>
              <a:rPr lang="en-US" sz="24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,t</a:t>
            </a:r>
            <a:r>
              <a:rPr lang="en-US" sz="24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L</a:t>
            </a:r>
            <a:r>
              <a:rPr lang="en-US" sz="24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,s</a:t>
            </a:r>
            <a:r>
              <a:rPr lang="en-US" sz="24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R</a:t>
            </a:r>
            <a:r>
              <a:rPr lang="en-US" sz="24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,t</a:t>
            </a:r>
            <a:r>
              <a:rPr lang="en-US" sz="24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R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84537" y="5797895"/>
            <a:ext cx="2849712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sym typeface="Symbol" panose="05050102010706020507" pitchFamily="18" charset="2"/>
              </a:rPr>
              <a:t>PRG(s</a:t>
            </a:r>
            <a:r>
              <a:rPr lang="en-US" sz="24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1</a:t>
            </a:r>
            <a:r>
              <a:rPr lang="en-US" sz="2400" dirty="0" smtClean="0">
                <a:solidFill>
                  <a:srgbClr val="00B0F0"/>
                </a:solidFill>
                <a:sym typeface="Symbol" panose="05050102010706020507" pitchFamily="18" charset="2"/>
              </a:rPr>
              <a:t>)=</a:t>
            </a:r>
            <a:r>
              <a:rPr lang="en-US" sz="24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rgbClr val="00B0F0"/>
                </a:solidFill>
                <a:sym typeface="Symbol" panose="05050102010706020507" pitchFamily="18" charset="2"/>
              </a:rPr>
              <a:t>,</a:t>
            </a:r>
            <a:r>
              <a:rPr lang="en-US" sz="24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rgbClr val="00B0F0"/>
                </a:solidFill>
                <a:sym typeface="Symbol" panose="05050102010706020507" pitchFamily="18" charset="2"/>
              </a:rPr>
              <a:t>,</a:t>
            </a:r>
            <a:r>
              <a:rPr lang="en-US" sz="24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R</a:t>
            </a:r>
            <a:r>
              <a:rPr lang="en-US" sz="2400" dirty="0" smtClean="0">
                <a:solidFill>
                  <a:srgbClr val="00B0F0"/>
                </a:solidFill>
                <a:sym typeface="Symbol" panose="05050102010706020507" pitchFamily="18" charset="2"/>
              </a:rPr>
              <a:t>,</a:t>
            </a:r>
            <a:r>
              <a:rPr lang="en-US" sz="24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R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59740" y="4628489"/>
            <a:ext cx="2705663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L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,t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)t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cw,b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72220" y="2499592"/>
            <a:ext cx="2981407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cw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{0,1}</a:t>
            </a:r>
            <a:r>
              <a:rPr lang="en-US" sz="2400" baseline="30000" dirty="0" smtClean="0">
                <a:solidFill>
                  <a:schemeClr val="tx1"/>
                </a:solidFill>
                <a:sym typeface="Symbol" panose="05050102010706020507" pitchFamily="18" charset="2"/>
              </a:rPr>
              <a:t>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,b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{0,1}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2000" y="4624119"/>
            <a:ext cx="2705663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(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,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)t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cw,b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87611" y="5463920"/>
            <a:ext cx="2343222" cy="4474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New values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5582652" y="5267965"/>
            <a:ext cx="1264596" cy="2917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1487" y="5187128"/>
            <a:ext cx="2343222" cy="139805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cw</a:t>
            </a:r>
            <a:r>
              <a:rPr lang="en-US" sz="2400" dirty="0" smtClean="0">
                <a:solidFill>
                  <a:schemeClr val="tx1"/>
                </a:solidFill>
              </a:rPr>
              <a:t>=</a:t>
            </a:r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</a:t>
            </a:r>
            <a:r>
              <a:rPr lang="en-US" sz="24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=</a:t>
            </a: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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</a:t>
            </a:r>
            <a:r>
              <a:rPr lang="en-US" sz="24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=</a:t>
            </a:r>
            <a:r>
              <a:rPr lang="en-US" sz="24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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</a:t>
            </a:r>
            <a:r>
              <a:rPr lang="en-US" sz="24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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244723" y="1651666"/>
            <a:ext cx="1714434" cy="391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909425" y="1607736"/>
            <a:ext cx="1653498" cy="3694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960334" y="1641753"/>
            <a:ext cx="1198622" cy="9536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337090" y="1676439"/>
            <a:ext cx="1652976" cy="9985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33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6" grpId="0"/>
      <p:bldP spid="27" grpId="0"/>
      <p:bldP spid="29" grpId="0"/>
      <p:bldP spid="30" grpId="0"/>
      <p:bldP spid="32" grpId="0"/>
      <p:bldP spid="32" grpId="1"/>
      <p:bldP spid="33" grpId="0"/>
      <p:bldP spid="33" grpId="1"/>
      <p:bldP spid="35" grpId="0"/>
      <p:bldP spid="36" grpId="0"/>
      <p:bldP spid="37" grpId="0"/>
      <p:bldP spid="38" grpId="0"/>
      <p:bldP spid="39" grpId="0" animBg="1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Verifiable FSS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Verifiable FSS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184"/>
            <a:ext cx="8229600" cy="4525963"/>
          </a:xfrm>
        </p:spPr>
        <p:txBody>
          <a:bodyPr/>
          <a:lstStyle/>
          <a:p>
            <a:r>
              <a:rPr lang="en-US" dirty="0" smtClean="0"/>
              <a:t>What happens if a </a:t>
            </a:r>
            <a:r>
              <a:rPr lang="en-US" i="1" dirty="0" smtClean="0"/>
              <a:t>client</a:t>
            </a:r>
            <a:r>
              <a:rPr lang="en-US" dirty="0" smtClean="0"/>
              <a:t> is malicious?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385002" y="4725070"/>
            <a:ext cx="1794619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8377" y="4702125"/>
            <a:ext cx="1365715" cy="1767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8377" y="2877697"/>
            <a:ext cx="1365715" cy="17678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3015" y="2267383"/>
            <a:ext cx="444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</a:t>
            </a:r>
            <a:r>
              <a:rPr lang="en-US" sz="2400" dirty="0" smtClean="0"/>
              <a:t>:  DPF for Anonymous Messages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91741" y="6316557"/>
            <a:ext cx="2994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Honest-but-curious </a:t>
            </a:r>
            <a:r>
              <a:rPr lang="en-US" sz="2000" dirty="0" smtClean="0"/>
              <a:t>servers</a:t>
            </a:r>
            <a:endParaRPr lang="en-US" sz="2000" dirty="0"/>
          </a:p>
        </p:txBody>
      </p:sp>
      <p:pic>
        <p:nvPicPr>
          <p:cNvPr id="12" name="Picture 2" descr="C:\Users\elette\AppData\Local\Microsoft\Windows\Temporary Internet Files\Content.IE5\ZP3ZWNWF\MC90043486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40" y="3443159"/>
            <a:ext cx="848287" cy="84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V="1">
            <a:off x="2254512" y="3739342"/>
            <a:ext cx="1826299" cy="2404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34911" y="3979755"/>
            <a:ext cx="1810938" cy="945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40465" y="4164828"/>
                <a:ext cx="1167756" cy="429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, 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𝑀𝑠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465" y="4164828"/>
                <a:ext cx="1167756" cy="429926"/>
              </a:xfrm>
              <a:prstGeom prst="rect">
                <a:avLst/>
              </a:prstGeom>
              <a:blipFill rotWithShape="0">
                <a:blip r:embed="rId7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486343" y="2693281"/>
            <a:ext cx="0" cy="40635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301681"/>
              </p:ext>
            </p:extLst>
          </p:nvPr>
        </p:nvGraphicFramePr>
        <p:xfrm>
          <a:off x="7133205" y="2745363"/>
          <a:ext cx="1600138" cy="3913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282"/>
                <a:gridCol w="1192856"/>
              </a:tblGrid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Msg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Msg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Msg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21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608775" y="3942027"/>
            <a:ext cx="3464752" cy="2394330"/>
            <a:chOff x="608775" y="3942027"/>
            <a:chExt cx="3464752" cy="2394330"/>
          </a:xfrm>
        </p:grpSpPr>
        <p:sp>
          <p:nvSpPr>
            <p:cNvPr id="9" name="TextBox 8"/>
            <p:cNvSpPr txBox="1"/>
            <p:nvPr/>
          </p:nvSpPr>
          <p:spPr>
            <a:xfrm>
              <a:off x="608775" y="5936247"/>
              <a:ext cx="1841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9E0101"/>
                  </a:solidFill>
                </a:rPr>
                <a:t>Malicious </a:t>
              </a:r>
              <a:r>
                <a:rPr lang="en-US" sz="2000" dirty="0" smtClean="0"/>
                <a:t>client</a:t>
              </a:r>
              <a:endParaRPr lang="en-US" sz="2000" dirty="0"/>
            </a:p>
          </p:txBody>
        </p:sp>
        <p:pic>
          <p:nvPicPr>
            <p:cNvPr id="11" name="Picture 2" descr="C:\Users\elette\AppData\Local\Microsoft\Windows\Temporary Internet Files\Content.IE5\ZP3ZWNWF\MC900434865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707" y="5055952"/>
              <a:ext cx="848287" cy="8482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1" name="Straight Arrow Connector 30"/>
            <p:cNvCxnSpPr/>
            <p:nvPr/>
          </p:nvCxnSpPr>
          <p:spPr>
            <a:xfrm flipV="1">
              <a:off x="2075227" y="3942027"/>
              <a:ext cx="1998300" cy="1253551"/>
            </a:xfrm>
            <a:prstGeom prst="straightConnector1">
              <a:avLst/>
            </a:prstGeom>
            <a:ln>
              <a:solidFill>
                <a:srgbClr val="9E010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2075227" y="5194422"/>
              <a:ext cx="1970622" cy="386911"/>
            </a:xfrm>
            <a:prstGeom prst="straightConnector1">
              <a:avLst/>
            </a:prstGeom>
            <a:ln>
              <a:solidFill>
                <a:srgbClr val="9E010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7146924" y="2267383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Combined DB</a:t>
            </a:r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696682"/>
              </p:ext>
            </p:extLst>
          </p:nvPr>
        </p:nvGraphicFramePr>
        <p:xfrm>
          <a:off x="7138968" y="2742300"/>
          <a:ext cx="1600138" cy="3913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282"/>
                <a:gridCol w="1192856"/>
              </a:tblGrid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  <a:endParaRPr lang="en-US" dirty="0">
                        <a:solidFill>
                          <a:srgbClr val="9E010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1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9142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9E0101"/>
                          </a:solidFill>
                        </a:rPr>
                        <a:t>garbage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8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Verify FSS Keys are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Model:  </a:t>
            </a:r>
          </a:p>
          <a:p>
            <a:pPr lvl="1"/>
            <a:r>
              <a:rPr lang="en-US" dirty="0" smtClean="0"/>
              <a:t>Honest-but-curious servers</a:t>
            </a:r>
          </a:p>
          <a:p>
            <a:pPr lvl="2"/>
            <a:r>
              <a:rPr lang="en-US" dirty="0" smtClean="0"/>
              <a:t>Pre-shared random string R</a:t>
            </a:r>
          </a:p>
          <a:p>
            <a:pPr lvl="2"/>
            <a:r>
              <a:rPr lang="en-US" dirty="0" smtClean="0"/>
              <a:t>Servers can communicate</a:t>
            </a:r>
          </a:p>
          <a:p>
            <a:pPr lvl="1"/>
            <a:r>
              <a:rPr lang="en-US" dirty="0" smtClean="0"/>
              <a:t>Malicious client</a:t>
            </a:r>
          </a:p>
          <a:p>
            <a:pPr lvl="2"/>
            <a:r>
              <a:rPr lang="en-US" dirty="0" smtClean="0"/>
              <a:t>Sends FSS keys</a:t>
            </a:r>
          </a:p>
          <a:p>
            <a:pPr lvl="2"/>
            <a:r>
              <a:rPr lang="en-US" dirty="0" smtClean="0"/>
              <a:t>Can send “helper info"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Shared function must remain secret</a:t>
            </a:r>
          </a:p>
          <a:p>
            <a:pPr lvl="1"/>
            <a:r>
              <a:rPr lang="en-US" dirty="0" smtClean="0"/>
              <a:t>Malicious keys identified with high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Secret Sharing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646928" y="2332038"/>
            <a:ext cx="1996509" cy="1344347"/>
            <a:chOff x="3456871" y="2761871"/>
            <a:chExt cx="978981" cy="782085"/>
          </a:xfrm>
        </p:grpSpPr>
        <p:sp>
          <p:nvSpPr>
            <p:cNvPr id="29" name="TextBox 28"/>
            <p:cNvSpPr txBox="1"/>
            <p:nvPr/>
          </p:nvSpPr>
          <p:spPr>
            <a:xfrm>
              <a:off x="4179434" y="2761871"/>
              <a:ext cx="256418" cy="34019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Gill Sans MT"/>
                  <a:cs typeface="Gill Sans MT"/>
                </a:rPr>
                <a:t>s</a:t>
              </a:r>
              <a:r>
                <a:rPr lang="en-US" sz="3200" i="1" baseline="-25000" dirty="0" smtClean="0">
                  <a:latin typeface="Gill Sans MT"/>
                  <a:cs typeface="Gill Sans MT"/>
                </a:rPr>
                <a:t>0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0870" y="3203758"/>
              <a:ext cx="259137" cy="34019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Gill Sans MT"/>
                  <a:cs typeface="Gill Sans MT"/>
                </a:rPr>
                <a:t>s</a:t>
              </a:r>
              <a:r>
                <a:rPr lang="en-US" sz="3200" i="1" baseline="-25000" dirty="0" smtClean="0">
                  <a:latin typeface="Gill Sans MT"/>
                  <a:cs typeface="Gill Sans MT"/>
                </a:rPr>
                <a:t>1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3456871" y="3047727"/>
              <a:ext cx="597753" cy="1142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456871" y="3161981"/>
              <a:ext cx="597753" cy="182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202439" y="2667137"/>
            <a:ext cx="4444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s</a:t>
            </a:r>
            <a:endParaRPr lang="en-US" sz="3200" i="1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1961375" y="4330510"/>
            <a:ext cx="5777626" cy="1708276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800" b="1" dirty="0"/>
              <a:t>Secrecy</a:t>
            </a:r>
            <a:r>
              <a:rPr lang="en-US" sz="2800" dirty="0"/>
              <a:t>:  </a:t>
            </a:r>
            <a:r>
              <a:rPr lang="en-US" sz="2800" i="1" dirty="0" err="1"/>
              <a:t>s</a:t>
            </a:r>
            <a:r>
              <a:rPr lang="en-US" sz="2800" i="1" baseline="-25000" dirty="0" err="1"/>
              <a:t>i</a:t>
            </a:r>
            <a:r>
              <a:rPr lang="en-US" sz="2800" dirty="0"/>
              <a:t> hides </a:t>
            </a:r>
            <a:r>
              <a:rPr lang="en-US" sz="2800" i="1" dirty="0" smtClean="0"/>
              <a:t>s</a:t>
            </a:r>
            <a:endParaRPr lang="en-US" sz="2800" b="1" dirty="0" smtClean="0"/>
          </a:p>
          <a:p>
            <a:pPr marL="285750" indent="-285750"/>
            <a:r>
              <a:rPr lang="en-US" sz="2800" b="1" dirty="0" smtClean="0"/>
              <a:t>Reconstruction</a:t>
            </a:r>
            <a:r>
              <a:rPr lang="en-US" sz="2800" dirty="0" smtClean="0"/>
              <a:t>: 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0</a:t>
            </a:r>
            <a:r>
              <a:rPr lang="en-US" sz="2800" dirty="0" smtClean="0"/>
              <a:t> +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i="1" dirty="0" smtClean="0"/>
              <a:t>s  </a:t>
            </a:r>
            <a:r>
              <a:rPr lang="en-US" sz="2800" dirty="0" smtClean="0"/>
              <a:t>(in G)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804140" y="2176505"/>
            <a:ext cx="2023757" cy="1668704"/>
            <a:chOff x="7535808" y="5488217"/>
            <a:chExt cx="1102511" cy="909085"/>
          </a:xfrm>
        </p:grpSpPr>
        <p:sp>
          <p:nvSpPr>
            <p:cNvPr id="12" name="TextBox 11"/>
            <p:cNvSpPr txBox="1"/>
            <p:nvPr/>
          </p:nvSpPr>
          <p:spPr>
            <a:xfrm>
              <a:off x="7724723" y="5821542"/>
              <a:ext cx="214841" cy="285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Gill Sans MT"/>
                  <a:cs typeface="Gill Sans MT"/>
                </a:rPr>
                <a:t>+</a:t>
              </a:r>
              <a:endParaRPr lang="en-US" sz="2800" dirty="0">
                <a:latin typeface="Gill Sans MT"/>
                <a:cs typeface="Gill Sans M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19985" y="5793615"/>
              <a:ext cx="418334" cy="318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 MT"/>
                  <a:cs typeface="Gill Sans MT"/>
                </a:rPr>
                <a:t>= </a:t>
              </a:r>
              <a:r>
                <a:rPr lang="en-US" sz="10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 MT"/>
                  <a:cs typeface="Gill Sans MT"/>
                </a:rPr>
                <a:t> </a:t>
              </a:r>
              <a:r>
                <a:rPr lang="en-US" sz="3200" i="1" dirty="0" smtClean="0">
                  <a:latin typeface="Gill Sans MT"/>
                  <a:cs typeface="Gill Sans MT"/>
                </a:rPr>
                <a:t>s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535808" y="5488217"/>
              <a:ext cx="607785" cy="909085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/>
                <a:cs typeface="Gill Sans M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626321" y="1417638"/>
            <a:ext cx="3728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Elements in </a:t>
            </a:r>
            <a:r>
              <a:rPr lang="en-US" sz="2400" dirty="0" err="1" smtClean="0"/>
              <a:t>Abelian</a:t>
            </a:r>
            <a:r>
              <a:rPr lang="en-US" sz="2400" dirty="0" smtClean="0"/>
              <a:t> group G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564878" y="3351223"/>
            <a:ext cx="1929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/>
            <a:r>
              <a:rPr lang="en-US" dirty="0"/>
              <a:t>Efficiency:  |</a:t>
            </a:r>
            <a:r>
              <a:rPr lang="en-US" i="1" dirty="0" err="1"/>
              <a:t>s</a:t>
            </a:r>
            <a:r>
              <a:rPr lang="en-US" i="1" baseline="-25000" dirty="0" err="1"/>
              <a:t>i</a:t>
            </a:r>
            <a:r>
              <a:rPr lang="en-US" dirty="0"/>
              <a:t>| ~ </a:t>
            </a:r>
            <a:r>
              <a:rPr lang="en-US" i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6000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approach</a:t>
            </a:r>
          </a:p>
          <a:p>
            <a:pPr lvl="1"/>
            <a:r>
              <a:rPr lang="en-US" dirty="0" smtClean="0"/>
              <a:t>2PC between servers to verify queries</a:t>
            </a:r>
          </a:p>
          <a:p>
            <a:pPr lvl="1"/>
            <a:r>
              <a:rPr lang="en-US" dirty="0" smtClean="0"/>
              <a:t>Proportional to query size</a:t>
            </a:r>
          </a:p>
          <a:p>
            <a:pPr lvl="1"/>
            <a:r>
              <a:rPr lang="en-US" dirty="0" smtClean="0"/>
              <a:t>Non-black box </a:t>
            </a:r>
          </a:p>
          <a:p>
            <a:r>
              <a:rPr lang="en-US" dirty="0" smtClean="0"/>
              <a:t>Our approach</a:t>
            </a:r>
          </a:p>
          <a:p>
            <a:pPr lvl="1"/>
            <a:r>
              <a:rPr lang="en-US" dirty="0" smtClean="0"/>
              <a:t>Black box</a:t>
            </a:r>
          </a:p>
          <a:p>
            <a:pPr lvl="1"/>
            <a:r>
              <a:rPr lang="en-US" dirty="0" smtClean="0"/>
              <a:t>Proportional to database size</a:t>
            </a:r>
          </a:p>
          <a:p>
            <a:pPr lvl="2"/>
            <a:r>
              <a:rPr lang="en-US" dirty="0" smtClean="0"/>
              <a:t>Does not matter much for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2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DPF Key Verification Protocol 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829" y="2956821"/>
            <a:ext cx="1572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Honest</a:t>
            </a:r>
            <a:r>
              <a:rPr lang="en-US" sz="2000" b="1" dirty="0" smtClean="0">
                <a:solidFill>
                  <a:srgbClr val="9E0101"/>
                </a:solidFill>
              </a:rPr>
              <a:t> </a:t>
            </a:r>
            <a:r>
              <a:rPr lang="en-US" sz="2000" dirty="0" smtClean="0"/>
              <a:t>client</a:t>
            </a:r>
            <a:endParaRPr lang="en-US" sz="2000" dirty="0"/>
          </a:p>
        </p:txBody>
      </p:sp>
      <p:pic>
        <p:nvPicPr>
          <p:cNvPr id="11" name="Picture 2" descr="C:\Users\elette\AppData\Local\Microsoft\Windows\Temporary Internet Files\Content.IE5\ZP3ZWNWF\MC90043486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02" y="2048885"/>
            <a:ext cx="848287" cy="84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1604825" y="1865414"/>
            <a:ext cx="875942" cy="686947"/>
          </a:xfrm>
          <a:prstGeom prst="straightConnector1">
            <a:avLst/>
          </a:prstGeom>
          <a:ln>
            <a:solidFill>
              <a:srgbClr val="9E010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04825" y="2551204"/>
            <a:ext cx="952844" cy="636341"/>
          </a:xfrm>
          <a:prstGeom prst="straightConnector1">
            <a:avLst/>
          </a:prstGeom>
          <a:ln>
            <a:solidFill>
              <a:srgbClr val="9E010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96713" y="3038344"/>
            <a:ext cx="876791" cy="2370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21" name="Rectangle 20"/>
          <p:cNvSpPr/>
          <p:nvPr/>
        </p:nvSpPr>
        <p:spPr>
          <a:xfrm>
            <a:off x="2696713" y="1717343"/>
            <a:ext cx="876791" cy="2370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4789"/>
              </p:ext>
            </p:extLst>
          </p:nvPr>
        </p:nvGraphicFramePr>
        <p:xfrm>
          <a:off x="4413323" y="1653163"/>
          <a:ext cx="3546977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/>
                <a:gridCol w="506711"/>
                <a:gridCol w="506711"/>
                <a:gridCol w="506711"/>
                <a:gridCol w="506711"/>
                <a:gridCol w="506711"/>
                <a:gridCol w="50671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96006" y="6334586"/>
            <a:ext cx="6668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can the servers distinguish between the cases?</a:t>
            </a:r>
            <a:endParaRPr lang="en-US" sz="2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47022"/>
              </p:ext>
            </p:extLst>
          </p:nvPr>
        </p:nvGraphicFramePr>
        <p:xfrm>
          <a:off x="4413322" y="2980821"/>
          <a:ext cx="3546977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/>
                <a:gridCol w="506711"/>
                <a:gridCol w="506711"/>
                <a:gridCol w="506711"/>
                <a:gridCol w="506711"/>
                <a:gridCol w="506711"/>
                <a:gridCol w="50671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201578" y="1322050"/>
            <a:ext cx="996889" cy="23293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640900" y="1717343"/>
            <a:ext cx="695520" cy="2370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3650404" y="3047709"/>
            <a:ext cx="695520" cy="2370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135108" y="2291247"/>
            <a:ext cx="1572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Evaluate all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212828" y="5508106"/>
            <a:ext cx="1859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Malicious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client</a:t>
            </a:r>
            <a:endParaRPr lang="en-US" sz="2000" dirty="0"/>
          </a:p>
        </p:txBody>
      </p:sp>
      <p:pic>
        <p:nvPicPr>
          <p:cNvPr id="65" name="Picture 2" descr="C:\Users\elette\AppData\Local\Microsoft\Windows\Temporary Internet Files\Content.IE5\ZP3ZWNWF\MC90043486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02" y="4600170"/>
            <a:ext cx="848287" cy="84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Arrow Connector 65"/>
          <p:cNvCxnSpPr/>
          <p:nvPr/>
        </p:nvCxnSpPr>
        <p:spPr>
          <a:xfrm flipV="1">
            <a:off x="1604825" y="4416699"/>
            <a:ext cx="875942" cy="686947"/>
          </a:xfrm>
          <a:prstGeom prst="straightConnector1">
            <a:avLst/>
          </a:prstGeom>
          <a:ln>
            <a:solidFill>
              <a:srgbClr val="9E010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604825" y="5102489"/>
            <a:ext cx="952844" cy="636341"/>
          </a:xfrm>
          <a:prstGeom prst="straightConnector1">
            <a:avLst/>
          </a:prstGeom>
          <a:ln>
            <a:solidFill>
              <a:srgbClr val="9E010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696713" y="5589629"/>
            <a:ext cx="876791" cy="2370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f’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69" name="Rectangle 68"/>
          <p:cNvSpPr/>
          <p:nvPr/>
        </p:nvSpPr>
        <p:spPr>
          <a:xfrm>
            <a:off x="2696713" y="4268628"/>
            <a:ext cx="876791" cy="2370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f’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01236"/>
              </p:ext>
            </p:extLst>
          </p:nvPr>
        </p:nvGraphicFramePr>
        <p:xfrm>
          <a:off x="4413323" y="4204448"/>
          <a:ext cx="3546977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/>
                <a:gridCol w="506711"/>
                <a:gridCol w="506711"/>
                <a:gridCol w="506711"/>
                <a:gridCol w="506711"/>
                <a:gridCol w="506711"/>
                <a:gridCol w="50671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827859"/>
              </p:ext>
            </p:extLst>
          </p:nvPr>
        </p:nvGraphicFramePr>
        <p:xfrm>
          <a:off x="4413322" y="5532106"/>
          <a:ext cx="3546977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/>
                <a:gridCol w="506711"/>
                <a:gridCol w="506711"/>
                <a:gridCol w="506711"/>
                <a:gridCol w="506711"/>
                <a:gridCol w="506711"/>
                <a:gridCol w="50671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2" name="Oval 71"/>
          <p:cNvSpPr/>
          <p:nvPr/>
        </p:nvSpPr>
        <p:spPr>
          <a:xfrm>
            <a:off x="6201578" y="3873335"/>
            <a:ext cx="996889" cy="23293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3640900" y="4268628"/>
            <a:ext cx="695520" cy="2370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3650404" y="5598994"/>
            <a:ext cx="695520" cy="2370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135108" y="4842532"/>
            <a:ext cx="1572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Evaluate all</a:t>
            </a:r>
            <a:endParaRPr lang="en-US" sz="2000" dirty="0"/>
          </a:p>
        </p:txBody>
      </p:sp>
      <p:sp>
        <p:nvSpPr>
          <p:cNvPr id="76" name="Oval 75"/>
          <p:cNvSpPr/>
          <p:nvPr/>
        </p:nvSpPr>
        <p:spPr>
          <a:xfrm>
            <a:off x="4627254" y="3869960"/>
            <a:ext cx="996889" cy="23293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2" grpId="0"/>
      <p:bldP spid="8" grpId="0" animBg="1"/>
      <p:bldP spid="14" grpId="0" animBg="1"/>
      <p:bldP spid="34" grpId="0" animBg="1"/>
      <p:bldP spid="40" grpId="0"/>
      <p:bldP spid="68" grpId="0" animBg="1"/>
      <p:bldP spid="69" grpId="0" animBg="1"/>
      <p:bldP spid="72" grpId="0" animBg="1"/>
      <p:bldP spid="73" grpId="0" animBg="1"/>
      <p:bldP spid="74" grpId="0" animBg="1"/>
      <p:bldP spid="75" grpId="0"/>
      <p:bldP spid="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DPF Key Verification Protocol II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34450" y="4016599"/>
            <a:ext cx="876791" cy="2370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21" name="Rectangle 20"/>
          <p:cNvSpPr/>
          <p:nvPr/>
        </p:nvSpPr>
        <p:spPr>
          <a:xfrm>
            <a:off x="634449" y="1647746"/>
            <a:ext cx="876791" cy="2370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49975"/>
              </p:ext>
            </p:extLst>
          </p:nvPr>
        </p:nvGraphicFramePr>
        <p:xfrm>
          <a:off x="2351059" y="1583566"/>
          <a:ext cx="3546977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/>
                <a:gridCol w="506711"/>
                <a:gridCol w="506711"/>
                <a:gridCol w="506711"/>
                <a:gridCol w="506711"/>
                <a:gridCol w="506711"/>
                <a:gridCol w="50671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</a:t>
                      </a:r>
                      <a:r>
                        <a:rPr lang="en-US" b="0" baseline="-25000" dirty="0" smtClean="0"/>
                        <a:t>1</a:t>
                      </a:r>
                      <a:endParaRPr lang="en-US" b="0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</a:t>
                      </a:r>
                      <a:r>
                        <a:rPr lang="en-US" b="0" baseline="-25000" dirty="0" smtClean="0"/>
                        <a:t>2</a:t>
                      </a:r>
                      <a:endParaRPr lang="en-US" b="0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</a:t>
                      </a:r>
                      <a:r>
                        <a:rPr lang="en-US" b="0" baseline="-25000" dirty="0" smtClean="0"/>
                        <a:t>3</a:t>
                      </a:r>
                      <a:endParaRPr lang="en-US" b="0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</a:t>
                      </a:r>
                      <a:r>
                        <a:rPr lang="en-US" b="0" baseline="-25000" dirty="0" smtClean="0"/>
                        <a:t>4</a:t>
                      </a:r>
                      <a:endParaRPr lang="en-US" b="0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</a:t>
                      </a:r>
                      <a:r>
                        <a:rPr lang="en-US" b="0" baseline="-25000" dirty="0" smtClean="0"/>
                        <a:t>5</a:t>
                      </a:r>
                      <a:endParaRPr lang="en-US" b="0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…</a:t>
                      </a:r>
                      <a:endParaRPr lang="en-US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</a:t>
                      </a:r>
                      <a:r>
                        <a:rPr lang="en-US" b="0" baseline="-25000" dirty="0" smtClean="0"/>
                        <a:t>n</a:t>
                      </a:r>
                      <a:endParaRPr lang="en-US" b="0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520359"/>
              </p:ext>
            </p:extLst>
          </p:nvPr>
        </p:nvGraphicFramePr>
        <p:xfrm>
          <a:off x="2351059" y="3959076"/>
          <a:ext cx="3546977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/>
                <a:gridCol w="506711"/>
                <a:gridCol w="506711"/>
                <a:gridCol w="506711"/>
                <a:gridCol w="506711"/>
                <a:gridCol w="506711"/>
                <a:gridCol w="50671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a’</a:t>
                      </a:r>
                      <a:r>
                        <a:rPr lang="en-US" b="0" baseline="-25000" dirty="0" smtClean="0"/>
                        <a:t>1</a:t>
                      </a:r>
                      <a:endParaRPr lang="en-US" b="0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a’</a:t>
                      </a:r>
                      <a:r>
                        <a:rPr lang="en-US" b="0" baseline="-25000" dirty="0" smtClean="0"/>
                        <a:t>2</a:t>
                      </a:r>
                      <a:endParaRPr lang="en-US" b="0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a’</a:t>
                      </a:r>
                      <a:r>
                        <a:rPr lang="en-US" b="0" baseline="-25000" dirty="0" smtClean="0"/>
                        <a:t>3</a:t>
                      </a:r>
                      <a:endParaRPr lang="en-US" b="0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a’</a:t>
                      </a:r>
                      <a:r>
                        <a:rPr lang="en-US" b="0" baseline="-25000" dirty="0" smtClean="0"/>
                        <a:t>4</a:t>
                      </a:r>
                      <a:endParaRPr lang="en-US" b="0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a’</a:t>
                      </a:r>
                      <a:r>
                        <a:rPr lang="en-US" b="0" baseline="-25000" dirty="0" smtClean="0"/>
                        <a:t>5</a:t>
                      </a:r>
                      <a:endParaRPr lang="en-US" b="0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…</a:t>
                      </a:r>
                      <a:endParaRPr lang="en-US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a’</a:t>
                      </a:r>
                      <a:r>
                        <a:rPr lang="en-US" b="0" baseline="-25000" dirty="0" err="1" smtClean="0"/>
                        <a:t>n</a:t>
                      </a:r>
                      <a:endParaRPr lang="en-US" b="0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1578636" y="1647746"/>
            <a:ext cx="695520" cy="2370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588141" y="4025964"/>
            <a:ext cx="695520" cy="2370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09797" y="2560051"/>
            <a:ext cx="1572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Evaluate all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10666"/>
                  </p:ext>
                </p:extLst>
              </p:nvPr>
            </p:nvGraphicFramePr>
            <p:xfrm>
              <a:off x="2351059" y="1993759"/>
              <a:ext cx="3546977" cy="74530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b="0" dirty="0" smtClean="0"/>
                            <a:t>…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5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dirty="0" smtClean="0"/>
                            <a:t>…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10666"/>
                  </p:ext>
                </p:extLst>
              </p:nvPr>
            </p:nvGraphicFramePr>
            <p:xfrm>
              <a:off x="2351059" y="1993759"/>
              <a:ext cx="3546977" cy="74530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05" t="-8197" r="-60602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8197" r="-49881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2410" t="-8197" r="-40481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2410" t="-8197" r="-30481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2410" t="-8197" r="-20481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b="0" dirty="0" smtClean="0"/>
                            <a:t>…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03614" t="-8197" r="-3614" b="-124590"/>
                          </a:stretch>
                        </a:blipFill>
                      </a:tcPr>
                    </a:tc>
                  </a:tr>
                  <a:tr h="3744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05" t="-106452" r="-606024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06452" r="-498810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2410" t="-106452" r="-404819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2410" t="-106452" r="-304819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2410" t="-106452" r="-204819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dirty="0" smtClean="0"/>
                            <a:t>…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03614" t="-106452" r="-3614" b="-2258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6" name="Group 5"/>
          <p:cNvGrpSpPr/>
          <p:nvPr/>
        </p:nvGrpSpPr>
        <p:grpSpPr>
          <a:xfrm>
            <a:off x="7964498" y="1424882"/>
            <a:ext cx="1031526" cy="1555321"/>
            <a:chOff x="7964498" y="1424882"/>
            <a:chExt cx="1031526" cy="1555321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64498" y="1424882"/>
              <a:ext cx="1031526" cy="1335224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7964498" y="2610871"/>
              <a:ext cx="1031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Server 0</a:t>
              </a:r>
              <a:endParaRPr lang="en-US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964498" y="3162978"/>
            <a:ext cx="1031526" cy="1555321"/>
            <a:chOff x="7964498" y="1424882"/>
            <a:chExt cx="1031526" cy="1555321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64498" y="1424882"/>
              <a:ext cx="1031526" cy="1335224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7964498" y="2610871"/>
              <a:ext cx="1031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Server 1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1727336"/>
                  </p:ext>
                </p:extLst>
              </p:nvPr>
            </p:nvGraphicFramePr>
            <p:xfrm>
              <a:off x="2351059" y="3174423"/>
              <a:ext cx="3546977" cy="74530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b="0" dirty="0" smtClean="0"/>
                            <a:t>…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5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dirty="0" smtClean="0"/>
                            <a:t>…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1727336"/>
                  </p:ext>
                </p:extLst>
              </p:nvPr>
            </p:nvGraphicFramePr>
            <p:xfrm>
              <a:off x="2351059" y="3174423"/>
              <a:ext cx="3546977" cy="74530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  <a:gridCol w="506711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1205" t="-8197" r="-606024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100000" t="-8197" r="-498810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02410" t="-8197" r="-404819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302410" t="-8197" r="-304819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402410" t="-8197" r="-204819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b="0" dirty="0" smtClean="0"/>
                            <a:t>…</a:t>
                          </a:r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603614" t="-8197" r="-3614" b="-126230"/>
                          </a:stretch>
                        </a:blipFill>
                      </a:tcPr>
                    </a:tc>
                  </a:tr>
                  <a:tr h="3744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1205" t="-106452" r="-606024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100000" t="-106452" r="-498810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02410" t="-106452" r="-404819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302410" t="-106452" r="-304819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402410" t="-106452" r="-204819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s-IS" dirty="0" smtClean="0"/>
                            <a:t>…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603614" t="-106452" r="-3614" b="-2419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ounded Rectangle 6"/>
          <p:cNvSpPr/>
          <p:nvPr/>
        </p:nvSpPr>
        <p:spPr>
          <a:xfrm>
            <a:off x="6553987" y="2739059"/>
            <a:ext cx="1410511" cy="75317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Pre-shared randomness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938735" y="1993759"/>
            <a:ext cx="355061" cy="75317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915952" y="3272793"/>
            <a:ext cx="355061" cy="75317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226011" y="2506719"/>
            <a:ext cx="447163" cy="4534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0" idx="3"/>
          </p:cNvCxnSpPr>
          <p:nvPr/>
        </p:nvCxnSpPr>
        <p:spPr>
          <a:xfrm flipH="1">
            <a:off x="6271013" y="3272793"/>
            <a:ext cx="402161" cy="3765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905725" y="1583566"/>
            <a:ext cx="355061" cy="41019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915952" y="3923020"/>
            <a:ext cx="465393" cy="41019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56632" y="4589150"/>
            <a:ext cx="4935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Local evaluation: </a:t>
            </a:r>
            <a:r>
              <a:rPr lang="en-US" sz="2400" dirty="0" err="1" smtClean="0"/>
              <a:t>R</a:t>
            </a:r>
            <a:r>
              <a:rPr lang="en-US" sz="2400" dirty="0" err="1" smtClean="0">
                <a:sym typeface="Symbol" panose="05050102010706020507" pitchFamily="18" charset="2"/>
              </a:rPr>
              <a:t></a:t>
            </a:r>
            <a:r>
              <a:rPr lang="en-US" sz="2400" dirty="0" err="1" smtClean="0"/>
              <a:t>a</a:t>
            </a:r>
            <a:r>
              <a:rPr lang="en-US" sz="2400" dirty="0" smtClean="0"/>
              <a:t>=(</a:t>
            </a:r>
            <a:r>
              <a:rPr lang="en-US" sz="2400" dirty="0" err="1" smtClean="0"/>
              <a:t>x,y</a:t>
            </a:r>
            <a:r>
              <a:rPr lang="en-US" sz="2400" dirty="0" smtClean="0"/>
              <a:t>)</a:t>
            </a:r>
            <a:r>
              <a:rPr lang="en-US" sz="2400" dirty="0" smtClean="0"/>
              <a:t>, </a:t>
            </a:r>
            <a:r>
              <a:rPr lang="en-US" sz="2400" dirty="0" err="1" smtClean="0"/>
              <a:t>R</a:t>
            </a:r>
            <a:r>
              <a:rPr lang="en-US" sz="2400" dirty="0" err="1" smtClean="0">
                <a:sym typeface="Symbol" panose="05050102010706020507" pitchFamily="18" charset="2"/>
              </a:rPr>
              <a:t></a:t>
            </a:r>
            <a:r>
              <a:rPr lang="en-US" sz="2400" dirty="0" err="1" smtClean="0"/>
              <a:t>a</a:t>
            </a:r>
            <a:r>
              <a:rPr lang="en-US" sz="2400" dirty="0" smtClean="0"/>
              <a:t>’=(</a:t>
            </a:r>
            <a:r>
              <a:rPr lang="en-US" sz="2400" dirty="0" err="1" smtClean="0"/>
              <a:t>x</a:t>
            </a:r>
            <a:r>
              <a:rPr lang="en-US" sz="2400" dirty="0" err="1" smtClean="0"/>
              <a:t>’,y</a:t>
            </a:r>
            <a:r>
              <a:rPr lang="en-US" sz="2400" smtClean="0"/>
              <a:t>’)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3116066" y="5459431"/>
            <a:ext cx="2016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&lt;</a:t>
            </a:r>
            <a:r>
              <a:rPr lang="en-US" sz="2400" dirty="0" err="1" smtClean="0"/>
              <a:t>x,y</a:t>
            </a:r>
            <a:r>
              <a:rPr lang="en-US" sz="2400" dirty="0" smtClean="0"/>
              <a:t>&gt;+&lt;</a:t>
            </a:r>
            <a:r>
              <a:rPr lang="en-US" sz="2400" dirty="0" err="1" smtClean="0"/>
              <a:t>x’,y</a:t>
            </a:r>
            <a:r>
              <a:rPr lang="en-US" sz="2400" dirty="0" smtClean="0"/>
              <a:t>’&gt; =</a:t>
            </a:r>
            <a:endParaRPr lang="en-US" sz="2400" dirty="0"/>
          </a:p>
        </p:txBody>
      </p:sp>
      <p:sp>
        <p:nvSpPr>
          <p:cNvPr id="19" name="Left Brace 18"/>
          <p:cNvSpPr/>
          <p:nvPr/>
        </p:nvSpPr>
        <p:spPr>
          <a:xfrm>
            <a:off x="5133029" y="5125918"/>
            <a:ext cx="379378" cy="12837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500919" y="5015322"/>
                <a:ext cx="2908552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,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sz="2400" dirty="0" smtClean="0"/>
                  <a:t>&gt;     Legal keys</a:t>
                </a:r>
                <a:endParaRPr lang="en-US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919" y="5015322"/>
                <a:ext cx="2908552" cy="480901"/>
              </a:xfrm>
              <a:prstGeom prst="rect">
                <a:avLst/>
              </a:prstGeom>
              <a:blipFill rotWithShape="0">
                <a:blip r:embed="rId6"/>
                <a:stretch>
                  <a:fillRect l="-2929" t="-6329" r="-2720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5355336" y="5771320"/>
            <a:ext cx="319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&lt;garbage&gt;     Otherwise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08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4" grpId="0" animBg="1"/>
      <p:bldP spid="34" grpId="0" animBg="1"/>
      <p:bldP spid="40" grpId="0"/>
      <p:bldP spid="54" grpId="0"/>
      <p:bldP spid="55" grpId="0"/>
      <p:bldP spid="56" grpId="0"/>
      <p:bldP spid="57" grpId="0"/>
      <p:bldP spid="19" grpId="0" animBg="1"/>
      <p:bldP spid="59" grpId="0"/>
      <p:bldP spid="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FSS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Secure computation for:</a:t>
            </a:r>
          </a:p>
          <a:p>
            <a:pPr lvl="1"/>
            <a:r>
              <a:rPr lang="en-US" dirty="0" smtClean="0"/>
              <a:t>f(x, x’, y, y’)=1 </a:t>
            </a:r>
            <a:r>
              <a:rPr lang="en-US" dirty="0" err="1" smtClean="0"/>
              <a:t>iff</a:t>
            </a:r>
            <a:r>
              <a:rPr lang="en-US" dirty="0" smtClean="0"/>
              <a:t> (</a:t>
            </a:r>
            <a:r>
              <a:rPr lang="en-US" dirty="0" err="1" smtClean="0"/>
              <a:t>x+x</a:t>
            </a:r>
            <a:r>
              <a:rPr lang="en-US" dirty="0" smtClean="0"/>
              <a:t>’)(</a:t>
            </a:r>
            <a:r>
              <a:rPr lang="en-US" dirty="0" err="1" smtClean="0"/>
              <a:t>y+y</a:t>
            </a:r>
            <a:r>
              <a:rPr lang="en-US" dirty="0" smtClean="0"/>
              <a:t>’)=1</a:t>
            </a:r>
          </a:p>
          <a:p>
            <a:r>
              <a:rPr lang="en-US" dirty="0" smtClean="0"/>
              <a:t>Efficient with Beaver triples</a:t>
            </a:r>
          </a:p>
          <a:p>
            <a:pPr lvl="1"/>
            <a:r>
              <a:rPr lang="en-US" dirty="0" smtClean="0"/>
              <a:t>Supplied by client</a:t>
            </a:r>
          </a:p>
          <a:p>
            <a:r>
              <a:rPr lang="en-US" dirty="0" smtClean="0"/>
              <a:t>Similar verifiable protocols for</a:t>
            </a:r>
          </a:p>
          <a:p>
            <a:pPr lvl="1"/>
            <a:r>
              <a:rPr lang="en-US" dirty="0" smtClean="0"/>
              <a:t>All point functions</a:t>
            </a:r>
          </a:p>
          <a:p>
            <a:pPr lvl="1"/>
            <a:r>
              <a:rPr lang="en-US" dirty="0" smtClean="0"/>
              <a:t>Point functions with special Beta (e.g. </a:t>
            </a:r>
            <a:r>
              <a:rPr lang="en-US" dirty="0" smtClean="0">
                <a:sym typeface="Symbol" panose="05050102010706020507" pitchFamily="18" charset="2"/>
              </a:rPr>
              <a:t>=x, x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,…,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30000" dirty="0" err="1" smtClean="0">
                <a:sym typeface="Symbol" panose="05050102010706020507" pitchFamily="18" charset="2"/>
              </a:rPr>
              <a:t>d</a:t>
            </a:r>
            <a:r>
              <a:rPr lang="en-US" dirty="0" smtClean="0">
                <a:sym typeface="Symbol" panose="05050102010706020507" pitchFamily="18" charset="2"/>
              </a:rPr>
              <a:t>  F)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Using linear PCPs</a:t>
            </a:r>
          </a:p>
          <a:p>
            <a:pPr lvl="1"/>
            <a:r>
              <a:rPr lang="en-US" dirty="0" smtClean="0"/>
              <a:t>Intervals</a:t>
            </a:r>
          </a:p>
        </p:txBody>
      </p:sp>
    </p:spTree>
    <p:extLst>
      <p:ext uri="{BB962C8B-B14F-4D97-AF65-F5344CB8AC3E}">
        <p14:creationId xmlns:p14="http://schemas.microsoft.com/office/powerpoint/2010/main" val="18732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FSS for Decision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Beyond Point Functions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1134190"/>
            <a:ext cx="857504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Decision trees </a:t>
            </a:r>
            <a:r>
              <a:rPr lang="en-US" dirty="0" smtClean="0"/>
              <a:t>(leaking topology)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Full binary tree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Out degree of internal node </a:t>
            </a:r>
            <a:r>
              <a:rPr lang="en-US" dirty="0"/>
              <a:t>=</a:t>
            </a:r>
            <a:r>
              <a:rPr lang="en-US" dirty="0" smtClean="0"/>
              <a:t> 2)</a:t>
            </a:r>
          </a:p>
          <a:p>
            <a:endParaRPr lang="en-US" dirty="0" smtClean="0"/>
          </a:p>
          <a:p>
            <a:pPr lvl="1"/>
            <a:endParaRPr lang="en-US" baseline="30000" dirty="0">
              <a:solidFill>
                <a:srgbClr val="008000"/>
              </a:solidFill>
              <a:sym typeface="Wingding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612" y="1910674"/>
            <a:ext cx="5915937" cy="242705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226300" y="304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49120" y="2209800"/>
            <a:ext cx="5698113" cy="2060643"/>
            <a:chOff x="1849120" y="2209800"/>
            <a:chExt cx="5698113" cy="2060643"/>
          </a:xfrm>
        </p:grpSpPr>
        <p:sp>
          <p:nvSpPr>
            <p:cNvPr id="24" name="Rectangle 23"/>
            <p:cNvSpPr/>
            <p:nvPr/>
          </p:nvSpPr>
          <p:spPr>
            <a:xfrm>
              <a:off x="4058920" y="22098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80487" y="22098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91212" y="2895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18633" y="33528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47816" y="2864795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058920" y="33528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4912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11120" y="3539247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25420" y="3993205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63420" y="3539247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6006" y="2856689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39063" y="28575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27395" y="4041843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03695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70833" y="35814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41695" y="3539247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557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to DPF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870882" y="1402891"/>
            <a:ext cx="2914676" cy="3376143"/>
            <a:chOff x="870882" y="1402891"/>
            <a:chExt cx="2914676" cy="3376143"/>
          </a:xfrm>
        </p:grpSpPr>
        <p:sp>
          <p:nvSpPr>
            <p:cNvPr id="4" name="Oval 3"/>
            <p:cNvSpPr/>
            <p:nvPr/>
          </p:nvSpPr>
          <p:spPr>
            <a:xfrm>
              <a:off x="2745151" y="1402891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275684" y="3444815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974936" y="2444149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4" idx="3"/>
              <a:endCxn id="6" idx="7"/>
            </p:cNvCxnSpPr>
            <p:nvPr/>
          </p:nvCxnSpPr>
          <p:spPr>
            <a:xfrm flipH="1">
              <a:off x="2438812" y="1874130"/>
              <a:ext cx="385927" cy="6508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3"/>
              <a:endCxn id="5" idx="7"/>
            </p:cNvCxnSpPr>
            <p:nvPr/>
          </p:nvCxnSpPr>
          <p:spPr>
            <a:xfrm flipH="1">
              <a:off x="1739560" y="2915388"/>
              <a:ext cx="314964" cy="6102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246668" y="1890467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25310" y="2931047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70882" y="4399472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v</a:t>
              </a:r>
              <a:r>
                <a:rPr lang="en-US" baseline="-25000" dirty="0" err="1" smtClean="0">
                  <a:solidFill>
                    <a:schemeClr val="tx1"/>
                  </a:solidFill>
                </a:rPr>
                <a:t>L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3"/>
              <a:endCxn id="24" idx="0"/>
            </p:cNvCxnSpPr>
            <p:nvPr/>
          </p:nvCxnSpPr>
          <p:spPr>
            <a:xfrm flipH="1">
              <a:off x="1087261" y="3916054"/>
              <a:ext cx="268011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964476" y="3978974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52800" y="2557236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21971" y="3599412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38145" y="4390846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4" idx="5"/>
            </p:cNvCxnSpPr>
            <p:nvPr/>
          </p:nvCxnSpPr>
          <p:spPr>
            <a:xfrm>
              <a:off x="3209027" y="1874130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38812" y="2932204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5" idx="5"/>
            </p:cNvCxnSpPr>
            <p:nvPr/>
          </p:nvCxnSpPr>
          <p:spPr>
            <a:xfrm>
              <a:off x="1739560" y="3916054"/>
              <a:ext cx="322359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400811" y="1934851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09285" y="2950878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03165" y="3985063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572000" y="1647645"/>
            <a:ext cx="4457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Leaf point function: </a:t>
            </a:r>
            <a:r>
              <a:rPr 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L</a:t>
            </a:r>
            <a:r>
              <a:rPr lang="en-US" sz="2800" baseline="-25000" dirty="0">
                <a:solidFill>
                  <a:srgbClr val="FF0000"/>
                </a:solidFill>
              </a:rPr>
              <a:t>	</a:t>
            </a:r>
            <a:r>
              <a:rPr lang="en-US" sz="2400" baseline="-25000" dirty="0" smtClean="0">
                <a:solidFill>
                  <a:srgbClr val="FF0000"/>
                </a:solidFill>
              </a:rPr>
              <a:t>				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L</a:t>
            </a:r>
            <a:r>
              <a:rPr lang="en-US" sz="2400" dirty="0" smtClean="0"/>
              <a:t> 	x reaches L</a:t>
            </a:r>
          </a:p>
          <a:p>
            <a:endParaRPr lang="en-US" sz="2400" dirty="0" smtClean="0"/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         0	Otherwise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Decomposition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Tree(x)=</a:t>
            </a:r>
            <a:r>
              <a:rPr lang="en-US" sz="2400" dirty="0" smtClean="0">
                <a:sym typeface="Symbol" panose="05050102010706020507" pitchFamily="18" charset="2"/>
              </a:rPr>
              <a:t>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L</a:t>
            </a:r>
            <a:r>
              <a:rPr lang="en-US" sz="2400" dirty="0" err="1" smtClean="0">
                <a:sym typeface="Symbol" panose="05050102010706020507" pitchFamily="18" charset="2"/>
              </a:rPr>
              <a:t>f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(x)</a:t>
            </a:r>
            <a:r>
              <a:rPr lang="en-US" sz="2400" dirty="0" err="1" smtClean="0">
                <a:sym typeface="Symbol" panose="05050102010706020507" pitchFamily="18" charset="2"/>
              </a:rPr>
              <a:t>v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L</a:t>
            </a:r>
            <a:endParaRPr lang="en-US" sz="2400" baseline="-25000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Symbol" panose="05050102010706020507" pitchFamily="18" charset="2"/>
              </a:rPr>
              <a:t>FSS for decision tree: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</a:t>
            </a:r>
            <a:r>
              <a:rPr lang="en-US" sz="2400" baseline="-25000" dirty="0" smtClean="0"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DPF(</a:t>
            </a:r>
            <a:r>
              <a:rPr lang="en-US" sz="2400" dirty="0" err="1" smtClean="0">
                <a:sym typeface="Symbol" panose="05050102010706020507" pitchFamily="18" charset="2"/>
              </a:rPr>
              <a:t>L,v</a:t>
            </a:r>
            <a:r>
              <a:rPr lang="en-US" sz="2400" baseline="-25000" dirty="0" err="1" smtClean="0"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)</a:t>
            </a:r>
            <a:endParaRPr lang="en-US" sz="2400" dirty="0"/>
          </a:p>
        </p:txBody>
      </p:sp>
      <p:sp>
        <p:nvSpPr>
          <p:cNvPr id="42" name="Left Brace 41"/>
          <p:cNvSpPr/>
          <p:nvPr/>
        </p:nvSpPr>
        <p:spPr>
          <a:xfrm>
            <a:off x="5790727" y="2302927"/>
            <a:ext cx="249835" cy="1416219"/>
          </a:xfrm>
          <a:prstGeom prst="leftBrace">
            <a:avLst>
              <a:gd name="adj1" fmla="val 3745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819497" y="2747017"/>
            <a:ext cx="961593" cy="4834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(x)=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Packed Keys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568907" y="1586336"/>
            <a:ext cx="0" cy="40959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191125" y="1671847"/>
            <a:ext cx="4043113" cy="4019087"/>
            <a:chOff x="191125" y="1671847"/>
            <a:chExt cx="4043113" cy="4019087"/>
          </a:xfrm>
        </p:grpSpPr>
        <p:sp>
          <p:nvSpPr>
            <p:cNvPr id="29" name="Rectangle 28"/>
            <p:cNvSpPr/>
            <p:nvPr/>
          </p:nvSpPr>
          <p:spPr>
            <a:xfrm>
              <a:off x="2948525" y="2939433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78939" y="1671847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k</a:t>
              </a:r>
              <a:r>
                <a:rPr lang="en-US" sz="2800" i="1" baseline="-25000" dirty="0" smtClean="0"/>
                <a:t>0</a:t>
              </a:r>
              <a:r>
                <a:rPr lang="en-US" sz="2800" i="1" dirty="0" smtClean="0"/>
                <a:t> </a:t>
              </a:r>
              <a:endParaRPr lang="en-US" sz="2800" i="1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2065394" y="2290902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95927" y="433282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295179" y="3332160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>
              <a:stCxn id="35" idx="3"/>
              <a:endCxn id="37" idx="7"/>
            </p:cNvCxnSpPr>
            <p:nvPr/>
          </p:nvCxnSpPr>
          <p:spPr>
            <a:xfrm flipH="1">
              <a:off x="1759055" y="2762141"/>
              <a:ext cx="385927" cy="6508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7" idx="3"/>
              <a:endCxn id="36" idx="7"/>
            </p:cNvCxnSpPr>
            <p:nvPr/>
          </p:nvCxnSpPr>
          <p:spPr>
            <a:xfrm flipH="1">
              <a:off x="1059803" y="3803399"/>
              <a:ext cx="314964" cy="6102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91125" y="5287483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>
              <a:stCxn id="36" idx="3"/>
              <a:endCxn id="42" idx="0"/>
            </p:cNvCxnSpPr>
            <p:nvPr/>
          </p:nvCxnSpPr>
          <p:spPr>
            <a:xfrm flipH="1">
              <a:off x="407504" y="4804065"/>
              <a:ext cx="268011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565051" y="4505355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942214" y="4487423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58388" y="5278857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Connector 47"/>
            <p:cNvCxnSpPr>
              <a:stCxn id="35" idx="5"/>
              <a:endCxn id="54" idx="0"/>
            </p:cNvCxnSpPr>
            <p:nvPr/>
          </p:nvCxnSpPr>
          <p:spPr>
            <a:xfrm>
              <a:off x="2529270" y="2762141"/>
              <a:ext cx="453465" cy="5687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59055" y="3820215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6" idx="5"/>
            </p:cNvCxnSpPr>
            <p:nvPr/>
          </p:nvCxnSpPr>
          <p:spPr>
            <a:xfrm>
              <a:off x="1059803" y="4804065"/>
              <a:ext cx="322359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2711003" y="333092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235306" y="433282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>
              <a:stCxn id="54" idx="4"/>
              <a:endCxn id="45" idx="0"/>
            </p:cNvCxnSpPr>
            <p:nvPr/>
          </p:nvCxnSpPr>
          <p:spPr>
            <a:xfrm flipH="1">
              <a:off x="2781430" y="3883017"/>
              <a:ext cx="201305" cy="6223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5"/>
              <a:endCxn id="55" idx="0"/>
            </p:cNvCxnSpPr>
            <p:nvPr/>
          </p:nvCxnSpPr>
          <p:spPr>
            <a:xfrm>
              <a:off x="3174879" y="3802165"/>
              <a:ext cx="332159" cy="5306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834217" y="5311372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>
              <a:endCxn id="60" idx="0"/>
            </p:cNvCxnSpPr>
            <p:nvPr/>
          </p:nvCxnSpPr>
          <p:spPr>
            <a:xfrm flipH="1">
              <a:off x="3050596" y="4827954"/>
              <a:ext cx="268011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2927811" y="4890874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01480" y="5302746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702895" y="4827954"/>
              <a:ext cx="322359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/>
            <p:cNvSpPr/>
            <p:nvPr/>
          </p:nvSpPr>
          <p:spPr>
            <a:xfrm>
              <a:off x="1225054" y="2941141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615963" y="2213579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35648" y="3957877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432720" y="3957876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5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60179" y="1671847"/>
            <a:ext cx="4043113" cy="4019087"/>
            <a:chOff x="191125" y="1671847"/>
            <a:chExt cx="4043113" cy="4019087"/>
          </a:xfrm>
        </p:grpSpPr>
        <p:sp>
          <p:nvSpPr>
            <p:cNvPr id="110" name="Rectangle 109"/>
            <p:cNvSpPr/>
            <p:nvPr/>
          </p:nvSpPr>
          <p:spPr>
            <a:xfrm>
              <a:off x="2948525" y="2939433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978939" y="1671847"/>
              <a:ext cx="55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solidFill>
                    <a:srgbClr val="FF0000"/>
                  </a:solidFill>
                </a:rPr>
                <a:t>k</a:t>
              </a:r>
              <a:r>
                <a:rPr lang="en-US" sz="2800" i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2800" i="1" dirty="0" smtClean="0">
                  <a:solidFill>
                    <a:srgbClr val="FF0000"/>
                  </a:solidFill>
                </a:rPr>
                <a:t> </a:t>
              </a:r>
              <a:endParaRPr lang="en-US" sz="2800" i="1" dirty="0">
                <a:solidFill>
                  <a:srgbClr val="FF0000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065394" y="2290902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595927" y="433282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295179" y="3332160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Straight Connector 114"/>
            <p:cNvCxnSpPr>
              <a:stCxn id="112" idx="3"/>
              <a:endCxn id="114" idx="7"/>
            </p:cNvCxnSpPr>
            <p:nvPr/>
          </p:nvCxnSpPr>
          <p:spPr>
            <a:xfrm flipH="1">
              <a:off x="1759055" y="2762141"/>
              <a:ext cx="385927" cy="6508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14" idx="3"/>
              <a:endCxn id="113" idx="7"/>
            </p:cNvCxnSpPr>
            <p:nvPr/>
          </p:nvCxnSpPr>
          <p:spPr>
            <a:xfrm flipH="1">
              <a:off x="1059803" y="3803399"/>
              <a:ext cx="314964" cy="6102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191125" y="5287483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Straight Connector 117"/>
            <p:cNvCxnSpPr>
              <a:stCxn id="113" idx="3"/>
              <a:endCxn id="117" idx="0"/>
            </p:cNvCxnSpPr>
            <p:nvPr/>
          </p:nvCxnSpPr>
          <p:spPr>
            <a:xfrm flipH="1">
              <a:off x="407504" y="4804065"/>
              <a:ext cx="268011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2565051" y="4505355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942214" y="4487423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158388" y="5278857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Straight Connector 121"/>
            <p:cNvCxnSpPr>
              <a:stCxn id="112" idx="5"/>
              <a:endCxn id="125" idx="0"/>
            </p:cNvCxnSpPr>
            <p:nvPr/>
          </p:nvCxnSpPr>
          <p:spPr>
            <a:xfrm>
              <a:off x="2529270" y="2762141"/>
              <a:ext cx="453465" cy="5687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1759055" y="3820215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13" idx="5"/>
            </p:cNvCxnSpPr>
            <p:nvPr/>
          </p:nvCxnSpPr>
          <p:spPr>
            <a:xfrm>
              <a:off x="1059803" y="4804065"/>
              <a:ext cx="322359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2711003" y="333092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235306" y="433282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27" name="Straight Connector 126"/>
            <p:cNvCxnSpPr>
              <a:stCxn id="125" idx="4"/>
              <a:endCxn id="119" idx="0"/>
            </p:cNvCxnSpPr>
            <p:nvPr/>
          </p:nvCxnSpPr>
          <p:spPr>
            <a:xfrm flipH="1">
              <a:off x="2781430" y="3883017"/>
              <a:ext cx="201305" cy="6223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5" idx="5"/>
              <a:endCxn id="126" idx="0"/>
            </p:cNvCxnSpPr>
            <p:nvPr/>
          </p:nvCxnSpPr>
          <p:spPr>
            <a:xfrm>
              <a:off x="3174879" y="3802165"/>
              <a:ext cx="332159" cy="5306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2834217" y="5311372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0" name="Straight Connector 129"/>
            <p:cNvCxnSpPr>
              <a:endCxn id="129" idx="0"/>
            </p:cNvCxnSpPr>
            <p:nvPr/>
          </p:nvCxnSpPr>
          <p:spPr>
            <a:xfrm flipH="1">
              <a:off x="3050596" y="4827954"/>
              <a:ext cx="268011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2927811" y="4890874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801480" y="5302746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3702895" y="4827954"/>
              <a:ext cx="322359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Rectangle 133"/>
            <p:cNvSpPr/>
            <p:nvPr/>
          </p:nvSpPr>
          <p:spPr>
            <a:xfrm>
              <a:off x="1225054" y="2941141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615963" y="2213579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35648" y="3957877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432720" y="3957876"/>
              <a:ext cx="611884" cy="3633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CW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5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4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Reduction to DPF</a:t>
            </a:r>
          </a:p>
          <a:p>
            <a:pPr lvl="1"/>
            <a:r>
              <a:rPr lang="en-US" dirty="0" smtClean="0"/>
              <a:t>Keys and </a:t>
            </a:r>
            <a:r>
              <a:rPr lang="en-US" dirty="0" err="1" smtClean="0"/>
              <a:t>Eval</a:t>
            </a:r>
            <a:r>
              <a:rPr lang="en-US" dirty="0" smtClean="0"/>
              <a:t> time:</a:t>
            </a:r>
          </a:p>
          <a:p>
            <a:pPr lvl="2"/>
            <a:r>
              <a:rPr lang="en-US" dirty="0" smtClean="0"/>
              <a:t>O(</a:t>
            </a:r>
            <a:r>
              <a:rPr lang="en-US" dirty="0" smtClean="0">
                <a:sym typeface="Symbol" panose="05050102010706020507" pitchFamily="18" charset="2"/>
              </a:rPr>
              <a:t></a:t>
            </a:r>
            <a:r>
              <a:rPr lang="en-US" baseline="-25000" dirty="0" smtClean="0">
                <a:sym typeface="Symbol" panose="05050102010706020507" pitchFamily="18" charset="2"/>
              </a:rPr>
              <a:t>L</a:t>
            </a:r>
            <a:r>
              <a:rPr lang="en-US" dirty="0" smtClean="0">
                <a:sym typeface="Symbol" panose="05050102010706020507" pitchFamily="18" charset="2"/>
              </a:rPr>
              <a:t> height(L))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Packed keys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Keys and </a:t>
            </a:r>
            <a:r>
              <a:rPr lang="en-US" dirty="0" err="1" smtClean="0">
                <a:sym typeface="Symbol" panose="05050102010706020507" pitchFamily="18" charset="2"/>
              </a:rPr>
              <a:t>Eval</a:t>
            </a:r>
            <a:r>
              <a:rPr lang="en-US" dirty="0" smtClean="0">
                <a:sym typeface="Symbol" panose="05050102010706020507" pitchFamily="18" charset="2"/>
              </a:rPr>
              <a:t> time: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O(tree size)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Packed key is better by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(average height(L))/2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9585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</a:t>
            </a:r>
            <a:r>
              <a:rPr lang="en-US" dirty="0"/>
              <a:t> f</a:t>
            </a:r>
            <a:r>
              <a:rPr lang="en-US" baseline="-25000" dirty="0"/>
              <a:t>[</a:t>
            </a:r>
            <a:r>
              <a:rPr lang="en-US" baseline="-25000" dirty="0" err="1"/>
              <a:t>a,b</a:t>
            </a:r>
            <a:r>
              <a:rPr lang="en-US" baseline="-25000" dirty="0"/>
              <a:t>]</a:t>
            </a:r>
            <a:r>
              <a:rPr lang="en-US" dirty="0"/>
              <a:t>,  a</a:t>
            </a:r>
            <a:r>
              <a:rPr lang="en-US" dirty="0" smtClean="0"/>
              <a:t>, b </a:t>
            </a:r>
            <a:r>
              <a:rPr lang="en-US" dirty="0"/>
              <a:t>= n-bit integers</a:t>
            </a:r>
            <a:endParaRPr lang="en-US" baseline="-25000" dirty="0"/>
          </a:p>
          <a:p>
            <a:pPr lvl="1"/>
            <a:r>
              <a:rPr lang="en-US" dirty="0"/>
              <a:t>Difference of two special intervals f</a:t>
            </a:r>
            <a:r>
              <a:rPr lang="en-US" baseline="-25000" dirty="0"/>
              <a:t>[</a:t>
            </a:r>
            <a:r>
              <a:rPr lang="en-US" baseline="-25000" dirty="0" err="1"/>
              <a:t>a,b</a:t>
            </a:r>
            <a:r>
              <a:rPr lang="en-US" baseline="-25000" dirty="0"/>
              <a:t>]</a:t>
            </a:r>
            <a:r>
              <a:rPr lang="en-US" baseline="30000" dirty="0"/>
              <a:t>=</a:t>
            </a:r>
            <a:r>
              <a:rPr lang="en-US" dirty="0"/>
              <a:t>f</a:t>
            </a:r>
            <a:r>
              <a:rPr lang="en-US" baseline="-25000" dirty="0"/>
              <a:t>[0,b]</a:t>
            </a:r>
            <a:r>
              <a:rPr lang="en-US" baseline="30000" dirty="0"/>
              <a:t>-</a:t>
            </a:r>
            <a:r>
              <a:rPr lang="en-US" dirty="0" smtClean="0"/>
              <a:t>f</a:t>
            </a:r>
            <a:r>
              <a:rPr lang="en-US" baseline="-25000" dirty="0" smtClean="0"/>
              <a:t>[0,a)</a:t>
            </a:r>
            <a:endParaRPr lang="en-US" baseline="-25000" dirty="0"/>
          </a:p>
          <a:p>
            <a:pPr lvl="1"/>
            <a:r>
              <a:rPr lang="en-US" dirty="0"/>
              <a:t>Special interval represented by decision tree of size </a:t>
            </a:r>
            <a:r>
              <a:rPr lang="en-US" dirty="0" smtClean="0"/>
              <a:t>n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175359" y="3083348"/>
            <a:ext cx="2326621" cy="3416598"/>
            <a:chOff x="4175359" y="3083348"/>
            <a:chExt cx="2326621" cy="3416598"/>
          </a:xfrm>
        </p:grpSpPr>
        <p:sp>
          <p:nvSpPr>
            <p:cNvPr id="19" name="Oval 18"/>
            <p:cNvSpPr/>
            <p:nvPr/>
          </p:nvSpPr>
          <p:spPr>
            <a:xfrm>
              <a:off x="4731297" y="3083348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729522" y="514499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440696" y="4205463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442442" y="3563246"/>
              <a:ext cx="385927" cy="6508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3"/>
              <a:endCxn id="20" idx="7"/>
            </p:cNvCxnSpPr>
            <p:nvPr/>
          </p:nvCxnSpPr>
          <p:spPr>
            <a:xfrm flipH="1">
              <a:off x="5193398" y="4676702"/>
              <a:ext cx="326886" cy="5491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349386" y="3651394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27476" y="5620570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54709" y="6099653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>
              <a:stCxn id="20" idx="3"/>
              <a:endCxn id="26" idx="0"/>
            </p:cNvCxnSpPr>
            <p:nvPr/>
          </p:nvCxnSpPr>
          <p:spPr>
            <a:xfrm flipH="1">
              <a:off x="4471088" y="5616235"/>
              <a:ext cx="338022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018063" y="4872724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75359" y="4242282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54577" y="6120384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69222" y="5361720"/>
              <a:ext cx="432758" cy="3795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>
              <a:stCxn id="19" idx="5"/>
            </p:cNvCxnSpPr>
            <p:nvPr/>
          </p:nvCxnSpPr>
          <p:spPr>
            <a:xfrm>
              <a:off x="5195173" y="3554587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02033" y="4699755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0" idx="5"/>
            </p:cNvCxnSpPr>
            <p:nvPr/>
          </p:nvCxnSpPr>
          <p:spPr>
            <a:xfrm>
              <a:off x="5193398" y="5616235"/>
              <a:ext cx="322359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386957" y="3615308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333614" y="5647632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149735" y="4849860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851358" y="4438145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[0,b]</a:t>
            </a:r>
            <a:endParaRPr lang="en-US" sz="28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154114" y="5398984"/>
            <a:ext cx="88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b=100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>
            <a:stCxn id="45" idx="3"/>
          </p:cNvCxnSpPr>
          <p:nvPr/>
        </p:nvCxnSpPr>
        <p:spPr>
          <a:xfrm>
            <a:off x="3034263" y="5599039"/>
            <a:ext cx="1231383" cy="521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6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 Secret Sharing [BGI15]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29634" y="1988832"/>
            <a:ext cx="1859362" cy="1344396"/>
            <a:chOff x="4091190" y="5018537"/>
            <a:chExt cx="1167892" cy="762929"/>
          </a:xfrm>
        </p:grpSpPr>
        <p:sp>
          <p:nvSpPr>
            <p:cNvPr id="5" name="TextBox 4"/>
            <p:cNvSpPr txBox="1"/>
            <p:nvPr/>
          </p:nvSpPr>
          <p:spPr>
            <a:xfrm>
              <a:off x="4685829" y="5018537"/>
              <a:ext cx="573253" cy="331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 smtClean="0">
                  <a:latin typeface="Gill Sans MT"/>
                  <a:cs typeface="Gill Sans MT"/>
                </a:rPr>
                <a:t>0</a:t>
              </a:r>
              <a:r>
                <a:rPr lang="en-US" sz="3200" i="1" dirty="0" smtClean="0">
                  <a:latin typeface="Gill Sans MT"/>
                  <a:cs typeface="Gill Sans MT"/>
                </a:rPr>
                <a:t>(x)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85829" y="5449612"/>
              <a:ext cx="573253" cy="331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 smtClean="0">
                  <a:latin typeface="Gill Sans MT"/>
                  <a:cs typeface="Gill Sans MT"/>
                </a:rPr>
                <a:t>1</a:t>
              </a:r>
              <a:r>
                <a:rPr lang="en-US" sz="3200" i="1" dirty="0" smtClean="0">
                  <a:latin typeface="Gill Sans MT"/>
                  <a:cs typeface="Gill Sans MT"/>
                </a:rPr>
                <a:t>(x)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091190" y="5232099"/>
              <a:ext cx="479171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091190" y="5656787"/>
              <a:ext cx="479171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229007" y="1846039"/>
            <a:ext cx="2491292" cy="1668704"/>
            <a:chOff x="7535808" y="5488217"/>
            <a:chExt cx="1357217" cy="909085"/>
          </a:xfrm>
        </p:grpSpPr>
        <p:sp>
          <p:nvSpPr>
            <p:cNvPr id="10" name="TextBox 9"/>
            <p:cNvSpPr txBox="1"/>
            <p:nvPr/>
          </p:nvSpPr>
          <p:spPr>
            <a:xfrm>
              <a:off x="7724723" y="5821542"/>
              <a:ext cx="214841" cy="285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Gill Sans MT"/>
                  <a:cs typeface="Gill Sans MT"/>
                </a:rPr>
                <a:t>+</a:t>
              </a:r>
              <a:endParaRPr lang="en-US" sz="2800" dirty="0">
                <a:latin typeface="Gill Sans MT"/>
                <a:cs typeface="Gill Sans M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19985" y="5793615"/>
              <a:ext cx="673040" cy="318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 MT"/>
                  <a:cs typeface="Gill Sans MT"/>
                </a:rPr>
                <a:t>= </a:t>
              </a:r>
              <a:r>
                <a:rPr lang="en-US" sz="10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 MT"/>
                  <a:cs typeface="Gill Sans MT"/>
                </a:rPr>
                <a:t> </a:t>
              </a:r>
              <a:r>
                <a:rPr lang="en-US" sz="3200" i="1" dirty="0" smtClean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 smtClean="0">
                  <a:latin typeface="Gill Sans MT"/>
                  <a:cs typeface="Gill Sans MT"/>
                </a:rPr>
                <a:t> </a:t>
              </a:r>
              <a:r>
                <a:rPr lang="en-US" sz="3200" i="1" dirty="0" smtClean="0">
                  <a:latin typeface="Gill Sans MT"/>
                  <a:cs typeface="Gill Sans MT"/>
                </a:rPr>
                <a:t>(x)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35808" y="5488217"/>
              <a:ext cx="607785" cy="909085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/>
                <a:cs typeface="Gill Sans M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35470" y="1962372"/>
            <a:ext cx="1962445" cy="1377337"/>
            <a:chOff x="3456871" y="2761871"/>
            <a:chExt cx="962278" cy="801277"/>
          </a:xfrm>
        </p:grpSpPr>
        <p:sp>
          <p:nvSpPr>
            <p:cNvPr id="14" name="TextBox 13"/>
            <p:cNvSpPr txBox="1"/>
            <p:nvPr/>
          </p:nvSpPr>
          <p:spPr>
            <a:xfrm>
              <a:off x="4179434" y="2761871"/>
              <a:ext cx="239715" cy="34019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 smtClean="0">
                  <a:latin typeface="Gill Sans MT"/>
                  <a:cs typeface="Gill Sans MT"/>
                </a:rPr>
                <a:t>0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70870" y="3222950"/>
              <a:ext cx="238209" cy="34019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 smtClean="0">
                  <a:latin typeface="Gill Sans MT"/>
                  <a:cs typeface="Gill Sans MT"/>
                </a:rPr>
                <a:t>1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3456871" y="3047727"/>
              <a:ext cx="597753" cy="1142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456871" y="3161981"/>
              <a:ext cx="597753" cy="182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890982" y="2297469"/>
            <a:ext cx="4253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endParaRPr lang="en-US" sz="3200" i="1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3749505"/>
            <a:ext cx="8229600" cy="212600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800" b="1" dirty="0" smtClean="0"/>
              <a:t>Secrecy</a:t>
            </a:r>
            <a:r>
              <a:rPr lang="en-US" sz="2800" dirty="0" smtClean="0"/>
              <a:t>: 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 hides </a:t>
            </a:r>
            <a:r>
              <a:rPr lang="en-US" sz="2800" i="1" dirty="0" smtClean="0"/>
              <a:t>f </a:t>
            </a:r>
            <a:r>
              <a:rPr lang="en-US" sz="2800" i="1" dirty="0"/>
              <a:t>:</a:t>
            </a:r>
            <a:r>
              <a:rPr lang="en-US" sz="2800" i="1" dirty="0" smtClean="0"/>
              <a:t>{0,1}</a:t>
            </a:r>
            <a:r>
              <a:rPr lang="en-US" sz="2800" i="1" baseline="30000" dirty="0" smtClean="0"/>
              <a:t>n</a:t>
            </a:r>
            <a:r>
              <a:rPr lang="en-US" sz="2800" i="1" dirty="0" smtClean="0">
                <a:sym typeface="Wingdings" panose="05000000000000000000" pitchFamily="2" charset="2"/>
              </a:rPr>
              <a:t> G </a:t>
            </a:r>
            <a:r>
              <a:rPr lang="en-US" sz="2800" i="1" dirty="0" smtClean="0"/>
              <a:t>in a class F</a:t>
            </a:r>
            <a:endParaRPr lang="en-US" sz="2800" b="1" dirty="0" smtClean="0"/>
          </a:p>
          <a:p>
            <a:pPr marL="285750" indent="-285750"/>
            <a:r>
              <a:rPr lang="en-US" sz="2800" b="1" dirty="0" smtClean="0"/>
              <a:t>Reconstruction</a:t>
            </a:r>
            <a:r>
              <a:rPr lang="en-US" sz="2800" dirty="0" smtClean="0"/>
              <a:t>: 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0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+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/>
              <a:t>Efficiency</a:t>
            </a:r>
            <a:r>
              <a:rPr lang="en-US" sz="2800" dirty="0" smtClean="0"/>
              <a:t>: |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| ~ |</a:t>
            </a:r>
            <a:r>
              <a:rPr lang="en-US" sz="2800" i="1" dirty="0" smtClean="0"/>
              <a:t>f|</a:t>
            </a:r>
          </a:p>
          <a:p>
            <a:pPr marL="0" indent="0">
              <a:buNone/>
            </a:pPr>
            <a:r>
              <a:rPr lang="en-US" sz="2800" dirty="0" smtClean="0"/>
              <a:t>Distant cousins – functional secret sharing [BBDK00], [KZ16]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07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726"/>
          </a:xfrm>
        </p:spPr>
        <p:txBody>
          <a:bodyPr/>
          <a:lstStyle/>
          <a:p>
            <a:r>
              <a:rPr lang="en-US" dirty="0" smtClean="0"/>
              <a:t>Applications of </a:t>
            </a:r>
            <a:r>
              <a:rPr lang="en-US" dirty="0"/>
              <a:t>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774"/>
            <a:ext cx="8229600" cy="480339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D-dimensional intervals </a:t>
            </a:r>
            <a:r>
              <a:rPr lang="en-US" dirty="0"/>
              <a:t>via 2</a:t>
            </a:r>
            <a:r>
              <a:rPr lang="en-US" baseline="30000" dirty="0"/>
              <a:t>D</a:t>
            </a:r>
            <a:r>
              <a:rPr lang="en-US" dirty="0"/>
              <a:t> size-</a:t>
            </a:r>
            <a:r>
              <a:rPr lang="en-US" dirty="0" err="1"/>
              <a:t>n</a:t>
            </a:r>
            <a:r>
              <a:rPr lang="en-US" baseline="30000" dirty="0" err="1"/>
              <a:t>D</a:t>
            </a:r>
            <a:r>
              <a:rPr lang="en-US" dirty="0"/>
              <a:t> decision trees</a:t>
            </a:r>
          </a:p>
          <a:p>
            <a:pPr lvl="1"/>
            <a:r>
              <a:rPr lang="en-US" dirty="0">
                <a:solidFill>
                  <a:srgbClr val="000000"/>
                </a:solidFill>
                <a:sym typeface="Wingdings"/>
              </a:rPr>
              <a:t>2-dim intervals with key size ~ 4n</a:t>
            </a:r>
            <a:r>
              <a:rPr lang="en-US" baseline="30000" dirty="0">
                <a:solidFill>
                  <a:srgbClr val="000000"/>
                </a:solidFill>
                <a:sym typeface="Wingdings"/>
              </a:rPr>
              <a:t>2.</a:t>
            </a:r>
            <a:r>
              <a:rPr lang="el-GR" dirty="0">
                <a:solidFill>
                  <a:srgbClr val="000000"/>
                </a:solidFill>
              </a:rPr>
              <a:t>λ</a:t>
            </a:r>
            <a:endParaRPr lang="en-US" baseline="30000" dirty="0">
              <a:solidFill>
                <a:srgbClr val="000000"/>
              </a:solidFill>
              <a:sym typeface="Wingdings"/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50742" y="4003829"/>
            <a:ext cx="1455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D-1 dimension tree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994510" y="3083348"/>
            <a:ext cx="2733375" cy="3671443"/>
            <a:chOff x="3994510" y="3083348"/>
            <a:chExt cx="2733375" cy="3671443"/>
          </a:xfrm>
        </p:grpSpPr>
        <p:sp>
          <p:nvSpPr>
            <p:cNvPr id="5" name="Oval 4"/>
            <p:cNvSpPr/>
            <p:nvPr/>
          </p:nvSpPr>
          <p:spPr>
            <a:xfrm>
              <a:off x="4731297" y="3083348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729522" y="5144996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440696" y="4205463"/>
              <a:ext cx="543464" cy="552091"/>
            </a:xfrm>
            <a:prstGeom prst="ellips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4442442" y="3563246"/>
              <a:ext cx="385927" cy="6508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3"/>
              <a:endCxn id="6" idx="7"/>
            </p:cNvCxnSpPr>
            <p:nvPr/>
          </p:nvCxnSpPr>
          <p:spPr>
            <a:xfrm flipH="1">
              <a:off x="5193398" y="4676702"/>
              <a:ext cx="326886" cy="5491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349386" y="3651394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27476" y="5620570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3"/>
            </p:cNvCxnSpPr>
            <p:nvPr/>
          </p:nvCxnSpPr>
          <p:spPr>
            <a:xfrm flipH="1">
              <a:off x="4471088" y="5616235"/>
              <a:ext cx="338022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018063" y="4872724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>
              <a:stCxn id="5" idx="5"/>
            </p:cNvCxnSpPr>
            <p:nvPr/>
          </p:nvCxnSpPr>
          <p:spPr>
            <a:xfrm>
              <a:off x="5195173" y="3554587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902033" y="4699755"/>
              <a:ext cx="383568" cy="667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5"/>
            </p:cNvCxnSpPr>
            <p:nvPr/>
          </p:nvCxnSpPr>
          <p:spPr>
            <a:xfrm>
              <a:off x="5193398" y="5616235"/>
              <a:ext cx="322359" cy="4834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386957" y="3615308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33614" y="5647632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49735" y="4849860"/>
              <a:ext cx="271732" cy="2647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3994510" y="4205463"/>
              <a:ext cx="881557" cy="650929"/>
            </a:xfrm>
            <a:prstGeom prst="triangl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5082044" y="6103862"/>
              <a:ext cx="881557" cy="650929"/>
            </a:xfrm>
            <a:prstGeom prst="triangl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4030309" y="6081560"/>
              <a:ext cx="881557" cy="650929"/>
            </a:xfrm>
            <a:prstGeom prst="triangl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5846328" y="5365835"/>
              <a:ext cx="881557" cy="650929"/>
            </a:xfrm>
            <a:prstGeom prst="triangl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Arrow Connector 29"/>
          <p:cNvCxnSpPr>
            <a:endCxn id="24" idx="1"/>
          </p:cNvCxnSpPr>
          <p:nvPr/>
        </p:nvCxnSpPr>
        <p:spPr>
          <a:xfrm>
            <a:off x="3187083" y="4518734"/>
            <a:ext cx="1027816" cy="121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7" idx="1"/>
          </p:cNvCxnSpPr>
          <p:nvPr/>
        </p:nvCxnSpPr>
        <p:spPr>
          <a:xfrm>
            <a:off x="3187083" y="4530928"/>
            <a:ext cx="1063615" cy="1876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15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Tensor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209800" y="2129135"/>
            <a:ext cx="4800600" cy="20113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FSS </a:t>
            </a:r>
            <a:r>
              <a:rPr lang="en-US" dirty="0" err="1" smtClean="0">
                <a:solidFill>
                  <a:srgbClr val="000090"/>
                </a:solidFill>
              </a:rPr>
              <a:t>Tensoring</a:t>
            </a:r>
            <a:r>
              <a:rPr lang="en-US" dirty="0" smtClean="0">
                <a:solidFill>
                  <a:srgbClr val="000090"/>
                </a:solidFill>
              </a:rPr>
              <a:t> Operator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57504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Goal: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DPF for F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+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FSS for G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FSS for H</a:t>
            </a:r>
          </a:p>
          <a:p>
            <a:r>
              <a:rPr lang="en-US" dirty="0" smtClean="0">
                <a:sym typeface="Wingdings"/>
              </a:rPr>
              <a:t>Intuition: “program” the output shares of F to keys of G</a:t>
            </a:r>
          </a:p>
          <a:p>
            <a:pPr lvl="1"/>
            <a:r>
              <a:rPr lang="en-US" dirty="0" smtClean="0">
                <a:sym typeface="Wingdings"/>
              </a:rPr>
              <a:t>Uninteresting x’ are for free</a:t>
            </a:r>
          </a:p>
        </p:txBody>
      </p:sp>
      <p:sp>
        <p:nvSpPr>
          <p:cNvPr id="4" name="Oval 3"/>
          <p:cNvSpPr/>
          <p:nvPr/>
        </p:nvSpPr>
        <p:spPr>
          <a:xfrm>
            <a:off x="3019764" y="2510135"/>
            <a:ext cx="2590800" cy="1295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f(x’)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5077164" y="3287216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96164" y="3134816"/>
            <a:ext cx="43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  <a:sym typeface="Wingdings"/>
              </a:rPr>
              <a:t>α’</a:t>
            </a:r>
            <a:endParaRPr lang="en-US" sz="2400" dirty="0"/>
          </a:p>
        </p:txBody>
      </p:sp>
      <p:sp>
        <p:nvSpPr>
          <p:cNvPr id="8" name="Oval Callout 7"/>
          <p:cNvSpPr/>
          <p:nvPr/>
        </p:nvSpPr>
        <p:spPr>
          <a:xfrm>
            <a:off x="5534364" y="2731119"/>
            <a:ext cx="1143000" cy="457200"/>
          </a:xfrm>
          <a:prstGeom prst="wedgeEllipseCallout">
            <a:avLst>
              <a:gd name="adj1" fmla="val -80403"/>
              <a:gd name="adj2" fmla="val 723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g(x’’)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24564" y="28993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6964" y="30517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9364" y="29062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7304" y="26776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5244" y="24490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3184" y="25368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2364" y="27654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43764" y="30702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8964" y="33750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1764" y="34396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4564" y="32872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2904" y="30586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1104" y="31464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91364" y="258633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0304" y="27654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53164" y="26014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86485" y="4262735"/>
            <a:ext cx="40024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2400" baseline="-25000" dirty="0" smtClean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(</a:t>
            </a:r>
            <a:r>
              <a:rPr lang="en-US" sz="2400" dirty="0" err="1">
                <a:solidFill>
                  <a:srgbClr val="660066"/>
                </a:solidFill>
                <a:sym typeface="Wingdings"/>
              </a:rPr>
              <a:t>x’,x</a:t>
            </a:r>
            <a:r>
              <a:rPr lang="en-US" sz="2400" dirty="0">
                <a:solidFill>
                  <a:srgbClr val="660066"/>
                </a:solidFill>
                <a:sym typeface="Wingdings"/>
              </a:rPr>
              <a:t>’’)= </a:t>
            </a:r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f(x’)</a:t>
            </a:r>
            <a:r>
              <a:rPr lang="en-US" sz="2400" dirty="0" smtClean="0">
                <a:solidFill>
                  <a:srgbClr val="660066"/>
                </a:solidFill>
                <a:sym typeface="Symbol" panose="05050102010706020507" pitchFamily="18" charset="2"/>
              </a:rPr>
              <a:t></a:t>
            </a:r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g(x</a:t>
            </a:r>
            <a:r>
              <a:rPr lang="en-US" sz="2400" dirty="0">
                <a:solidFill>
                  <a:srgbClr val="660066"/>
                </a:solidFill>
                <a:sym typeface="Wingdings"/>
              </a:rPr>
              <a:t>’’) </a:t>
            </a:r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= </a:t>
            </a:r>
            <a:br>
              <a:rPr lang="en-US" sz="2400" dirty="0" smtClean="0">
                <a:solidFill>
                  <a:srgbClr val="660066"/>
                </a:solidFill>
                <a:sym typeface="Wingdings"/>
              </a:rPr>
            </a:br>
            <a:r>
              <a:rPr lang="en-US" sz="2400" dirty="0">
                <a:solidFill>
                  <a:srgbClr val="660066"/>
                </a:solidFill>
                <a:sym typeface="Wingdings"/>
              </a:rPr>
              <a:t>f(x’</a:t>
            </a:r>
            <a:r>
              <a:rPr lang="en-US" sz="2400" dirty="0" smtClean="0">
                <a:solidFill>
                  <a:srgbClr val="660066"/>
                </a:solidFill>
                <a:sym typeface="Wingdings"/>
              </a:rPr>
              <a:t>) if </a:t>
            </a:r>
            <a:r>
              <a:rPr lang="en-US" sz="2400" dirty="0">
                <a:solidFill>
                  <a:srgbClr val="660066"/>
                </a:solidFill>
                <a:sym typeface="Wingdings"/>
              </a:rPr>
              <a:t>x’=α’ or 0 otherwise</a:t>
            </a:r>
            <a:r>
              <a:rPr lang="en-US" sz="2400" baseline="-25000" dirty="0">
                <a:solidFill>
                  <a:srgbClr val="660066"/>
                </a:solidFill>
                <a:sym typeface="Wingdings"/>
              </a:rPr>
              <a:t> </a:t>
            </a:r>
            <a:endParaRPr lang="en-US" sz="2400" dirty="0">
              <a:solidFill>
                <a:srgbClr val="0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53735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FSS </a:t>
            </a:r>
            <a:r>
              <a:rPr lang="en-US" dirty="0" err="1" smtClean="0">
                <a:solidFill>
                  <a:srgbClr val="000090"/>
                </a:solidFill>
              </a:rPr>
              <a:t>Tensoring</a:t>
            </a:r>
            <a:r>
              <a:rPr lang="en-US" dirty="0" smtClean="0">
                <a:solidFill>
                  <a:srgbClr val="000090"/>
                </a:solidFill>
              </a:rPr>
              <a:t> Operator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5040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sym typeface="Wingdings"/>
              </a:rPr>
              <a:t>Given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DPF for 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f</a:t>
            </a:r>
            <a:r>
              <a:rPr lang="en-US" baseline="-25000" dirty="0" smtClean="0">
                <a:solidFill>
                  <a:srgbClr val="660066"/>
                </a:solidFill>
                <a:sym typeface="Wingdings"/>
              </a:rPr>
              <a:t>α’,β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:</a:t>
            </a:r>
            <a:r>
              <a:rPr lang="en-US" dirty="0">
                <a:solidFill>
                  <a:srgbClr val="660066"/>
                </a:solidFill>
                <a:sym typeface="Wingdings"/>
              </a:rPr>
              <a:t>{0,1}</a:t>
            </a:r>
            <a:r>
              <a:rPr lang="en-US" baseline="30000" dirty="0">
                <a:solidFill>
                  <a:srgbClr val="660066"/>
                </a:solidFill>
                <a:sym typeface="Wingdings"/>
              </a:rPr>
              <a:t>n’</a:t>
            </a:r>
            <a:r>
              <a:rPr lang="en-US" dirty="0">
                <a:solidFill>
                  <a:srgbClr val="660066"/>
                </a:solidFill>
                <a:sym typeface="Wingdings"/>
              </a:rPr>
              <a:t>{0,1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}</a:t>
            </a:r>
            <a:r>
              <a:rPr lang="en-US" baseline="30000" dirty="0" smtClean="0">
                <a:solidFill>
                  <a:srgbClr val="660066"/>
                </a:solidFill>
                <a:sym typeface="Wingdings"/>
              </a:rPr>
              <a:t>λ+</a:t>
            </a:r>
            <a:r>
              <a:rPr lang="en-US" baseline="30000" dirty="0">
                <a:solidFill>
                  <a:srgbClr val="660066"/>
                </a:solidFill>
                <a:sym typeface="Wingdings"/>
              </a:rPr>
              <a:t>1 </a:t>
            </a:r>
            <a:endParaRPr lang="en-US" baseline="30000" dirty="0" smtClean="0">
              <a:solidFill>
                <a:srgbClr val="660066"/>
              </a:solidFill>
              <a:sym typeface="Wingdings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FSS for 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g:</a:t>
            </a:r>
            <a:r>
              <a:rPr lang="en-US" dirty="0">
                <a:solidFill>
                  <a:srgbClr val="660066"/>
                </a:solidFill>
                <a:sym typeface="Wingdings"/>
              </a:rPr>
              <a:t>{0,1}</a:t>
            </a:r>
            <a:r>
              <a:rPr lang="en-US" baseline="30000" dirty="0">
                <a:solidFill>
                  <a:srgbClr val="660066"/>
                </a:solidFill>
                <a:sym typeface="Wingdings"/>
              </a:rPr>
              <a:t>n’’</a:t>
            </a:r>
            <a:r>
              <a:rPr lang="en-US" dirty="0">
                <a:solidFill>
                  <a:srgbClr val="660066"/>
                </a:solidFill>
                <a:sym typeface="Wingdings"/>
              </a:rPr>
              <a:t>{0,1}</a:t>
            </a:r>
            <a:r>
              <a:rPr lang="en-US" baseline="30000" dirty="0">
                <a:solidFill>
                  <a:srgbClr val="660066"/>
                </a:solidFill>
                <a:sym typeface="Wingdings"/>
              </a:rPr>
              <a:t>m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with </a:t>
            </a:r>
            <a:r>
              <a:rPr lang="en-US" dirty="0" smtClean="0">
                <a:sym typeface="Wingdings"/>
              </a:rPr>
              <a:t>“</a:t>
            </a:r>
            <a:r>
              <a:rPr lang="en-US" dirty="0">
                <a:sym typeface="Wingdings"/>
              </a:rPr>
              <a:t>pseudorandom keys</a:t>
            </a:r>
            <a:r>
              <a:rPr lang="en-US" dirty="0" smtClean="0">
                <a:sym typeface="Wingdings"/>
              </a:rPr>
              <a:t>”</a:t>
            </a:r>
          </a:p>
          <a:p>
            <a:pPr lvl="1"/>
            <a:r>
              <a:rPr lang="en-US" dirty="0" smtClean="0">
                <a:sym typeface="Wingdings"/>
              </a:rPr>
              <a:t>PRG with seed length </a:t>
            </a:r>
            <a:r>
              <a:rPr lang="en-US" dirty="0" err="1" smtClean="0">
                <a:sym typeface="Wingdings"/>
              </a:rPr>
              <a:t>λ</a:t>
            </a:r>
            <a:r>
              <a:rPr lang="en-US" dirty="0" smtClean="0">
                <a:sym typeface="Wingdings"/>
              </a:rPr>
              <a:t> and output length </a:t>
            </a:r>
            <a:r>
              <a:rPr lang="en-US" dirty="0" err="1">
                <a:sym typeface="Wingdings"/>
              </a:rPr>
              <a:t>s</a:t>
            </a:r>
            <a:r>
              <a:rPr lang="en-US" baseline="-25000" dirty="0" err="1">
                <a:sym typeface="Wingdings"/>
              </a:rPr>
              <a:t>g</a:t>
            </a:r>
            <a:endParaRPr lang="en-US" dirty="0">
              <a:sym typeface="Wingdings"/>
            </a:endParaRPr>
          </a:p>
          <a:p>
            <a:r>
              <a:rPr lang="en-US" dirty="0">
                <a:solidFill>
                  <a:srgbClr val="000000"/>
                </a:solidFill>
                <a:sym typeface="Wingdings"/>
              </a:rPr>
              <a:t>Build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FSS for the class 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baseline="-25000" dirty="0" smtClean="0">
                <a:solidFill>
                  <a:srgbClr val="660066"/>
                </a:solidFill>
                <a:sym typeface="Wingdings"/>
              </a:rPr>
              <a:t>α,g 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:</a:t>
            </a:r>
            <a:r>
              <a:rPr lang="en-US" dirty="0">
                <a:solidFill>
                  <a:srgbClr val="660066"/>
                </a:solidFill>
                <a:sym typeface="Wingdings"/>
              </a:rPr>
              <a:t>{0,1}</a:t>
            </a:r>
            <a:r>
              <a:rPr lang="en-US" baseline="30000" dirty="0" err="1">
                <a:solidFill>
                  <a:srgbClr val="660066"/>
                </a:solidFill>
                <a:sym typeface="Wingdings"/>
              </a:rPr>
              <a:t>n’+n</a:t>
            </a:r>
            <a:r>
              <a:rPr lang="en-US" baseline="30000" dirty="0">
                <a:solidFill>
                  <a:srgbClr val="660066"/>
                </a:solidFill>
                <a:sym typeface="Wingdings"/>
              </a:rPr>
              <a:t>’’</a:t>
            </a:r>
            <a:r>
              <a:rPr lang="en-US" dirty="0">
                <a:solidFill>
                  <a:srgbClr val="660066"/>
                </a:solidFill>
                <a:sym typeface="Wingdings"/>
              </a:rPr>
              <a:t>{0,1}</a:t>
            </a:r>
            <a:r>
              <a:rPr lang="en-US" baseline="30000" dirty="0">
                <a:solidFill>
                  <a:srgbClr val="660066"/>
                </a:solidFill>
                <a:sym typeface="Wingdings"/>
              </a:rPr>
              <a:t>m</a:t>
            </a:r>
            <a:r>
              <a:rPr lang="en-US" baseline="30000" dirty="0">
                <a:solidFill>
                  <a:srgbClr val="000000"/>
                </a:solidFill>
                <a:sym typeface="Wingdings"/>
              </a:rPr>
              <a:t>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baseline="-25000" dirty="0">
                <a:solidFill>
                  <a:srgbClr val="660066"/>
                </a:solidFill>
                <a:sym typeface="Wingdings"/>
              </a:rPr>
              <a:t>α’,</a:t>
            </a:r>
            <a:r>
              <a:rPr lang="en-US" baseline="-25000" dirty="0" smtClean="0">
                <a:solidFill>
                  <a:srgbClr val="660066"/>
                </a:solidFill>
                <a:sym typeface="Wingdings"/>
              </a:rPr>
              <a:t>g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(</a:t>
            </a:r>
            <a:r>
              <a:rPr lang="en-US" dirty="0" err="1" smtClean="0">
                <a:solidFill>
                  <a:srgbClr val="660066"/>
                </a:solidFill>
                <a:sym typeface="Wingdings"/>
              </a:rPr>
              <a:t>x’,x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’’)= g(x’’) if x’=α or 0 otherwise</a:t>
            </a:r>
            <a:r>
              <a:rPr lang="en-US" baseline="-25000" dirty="0" smtClean="0">
                <a:solidFill>
                  <a:srgbClr val="660066"/>
                </a:solidFill>
                <a:sym typeface="Wingdings"/>
              </a:rPr>
              <a:t> 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Key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length </a:t>
            </a:r>
            <a:r>
              <a:rPr lang="en-US" dirty="0" err="1">
                <a:solidFill>
                  <a:srgbClr val="000000"/>
                </a:solidFill>
                <a:sym typeface="Wingdings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sym typeface="Wingdings"/>
              </a:rPr>
              <a:t>h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=s</a:t>
            </a:r>
            <a:r>
              <a:rPr lang="en-US" baseline="-25000" dirty="0">
                <a:solidFill>
                  <a:srgbClr val="000000"/>
                </a:solidFill>
                <a:sym typeface="Wingdings"/>
              </a:rPr>
              <a:t>f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+2s</a:t>
            </a:r>
            <a:r>
              <a:rPr lang="en-US" baseline="-25000" dirty="0">
                <a:solidFill>
                  <a:srgbClr val="000000"/>
                </a:solidFill>
                <a:sym typeface="Wingdings"/>
              </a:rPr>
              <a:t>g  </a:t>
            </a:r>
          </a:p>
          <a:p>
            <a:pPr lvl="1"/>
            <a:r>
              <a:rPr lang="en-US" dirty="0">
                <a:solidFill>
                  <a:srgbClr val="000000"/>
                </a:solidFill>
                <a:sym typeface="Wingdings"/>
              </a:rPr>
              <a:t>Idea: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“program” output of f to FSS keys for g</a:t>
            </a:r>
            <a:endParaRPr lang="en-US" dirty="0">
              <a:solidFill>
                <a:srgbClr val="0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3399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3429000" cy="533400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 err="1" smtClean="0">
                <a:solidFill>
                  <a:srgbClr val="000000"/>
                </a:solidFill>
                <a:sym typeface="Wingdings"/>
              </a:rPr>
              <a:t>Gen</a:t>
            </a:r>
            <a:r>
              <a:rPr lang="en-US" sz="2400" baseline="-25000" dirty="0" err="1" smtClean="0">
                <a:solidFill>
                  <a:srgbClr val="000000"/>
                </a:solidFill>
                <a:sym typeface="Wingdings"/>
              </a:rPr>
              <a:t>F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α,               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)  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4800" y="1295400"/>
            <a:ext cx="1600200" cy="461665"/>
          </a:xfrm>
          <a:prstGeom prst="rect">
            <a:avLst/>
          </a:prstGeom>
          <a:solidFill>
            <a:srgbClr val="EEECE1"/>
          </a:solidFill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x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’=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α</a:t>
            </a:r>
            <a:endParaRPr lang="en-US" sz="2400" dirty="0">
              <a:solidFill>
                <a:srgbClr val="0000FF"/>
              </a:solidFill>
              <a:sym typeface="Wingding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85073" y="1295400"/>
            <a:ext cx="1596927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x’</a:t>
            </a:r>
            <a:r>
              <a:rPr lang="en-US" sz="2400" dirty="0" smtClean="0">
                <a:solidFill>
                  <a:srgbClr val="0000FF"/>
                </a:solidFill>
                <a:sym typeface="Symbol"/>
              </a:rPr>
              <a:t></a:t>
            </a:r>
            <a:r>
              <a:rPr lang="x-none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α</a:t>
            </a:r>
            <a:endParaRPr lang="en-US" sz="2400" dirty="0">
              <a:solidFill>
                <a:srgbClr val="0000FF"/>
              </a:solidFill>
              <a:sym typeface="Wingding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2057400"/>
            <a:ext cx="2286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133600" y="2057400"/>
            <a:ext cx="685800" cy="228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2057400"/>
            <a:ext cx="762000" cy="2286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0" name="Rectangle 29"/>
          <p:cNvSpPr/>
          <p:nvPr/>
        </p:nvSpPr>
        <p:spPr>
          <a:xfrm>
            <a:off x="6400800" y="2057400"/>
            <a:ext cx="762000" cy="2286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81000" y="5791200"/>
            <a:ext cx="3429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sz="2400" dirty="0" err="1" smtClean="0">
                <a:solidFill>
                  <a:srgbClr val="000000"/>
                </a:solidFill>
                <a:sym typeface="Wingdings"/>
              </a:rPr>
              <a:t>Gen</a:t>
            </a:r>
            <a:r>
              <a:rPr lang="en-US" sz="2400" baseline="-25000" dirty="0" err="1" smtClean="0">
                <a:solidFill>
                  <a:srgbClr val="000000"/>
                </a:solidFill>
                <a:sym typeface="Wingdings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)    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3810000" y="2514600"/>
            <a:ext cx="4876800" cy="1295400"/>
            <a:chOff x="3810000" y="2514600"/>
            <a:chExt cx="4876800" cy="1295400"/>
          </a:xfrm>
        </p:grpSpPr>
        <p:sp>
          <p:nvSpPr>
            <p:cNvPr id="21" name="Down Arrow 20"/>
            <p:cNvSpPr/>
            <p:nvPr/>
          </p:nvSpPr>
          <p:spPr>
            <a:xfrm>
              <a:off x="6096000" y="2514600"/>
              <a:ext cx="381000" cy="609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75003" y="2607235"/>
              <a:ext cx="968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Eval</a:t>
              </a:r>
              <a:r>
                <a:rPr lang="en-US" baseline="-25000" dirty="0" err="1" smtClean="0"/>
                <a:t>F</a:t>
              </a:r>
              <a:r>
                <a:rPr lang="en-US" dirty="0" smtClean="0"/>
                <a:t>(x’)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629400" y="3505200"/>
              <a:ext cx="228600" cy="228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dist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58000" y="3505200"/>
              <a:ext cx="685800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772400" y="3505200"/>
              <a:ext cx="228600" cy="228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dist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01000" y="3505200"/>
              <a:ext cx="685800" cy="228600"/>
            </a:xfrm>
            <a:prstGeom prst="rect">
              <a:avLst/>
            </a:prstGeom>
            <a:solidFill>
              <a:srgbClr val="DCE6F2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10000" y="3505200"/>
              <a:ext cx="2286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dist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38600" y="3505200"/>
              <a:ext cx="6858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29699" y="3505200"/>
              <a:ext cx="251901" cy="228600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81600" y="3505200"/>
              <a:ext cx="6858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05801" y="3440668"/>
              <a:ext cx="363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’</a:t>
              </a:r>
              <a:endParaRPr lang="en-US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3505200" y="5943600"/>
            <a:ext cx="12192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4876800" y="5943600"/>
            <a:ext cx="1219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3505200" y="3886200"/>
            <a:ext cx="5562600" cy="1066800"/>
            <a:chOff x="3505200" y="3886200"/>
            <a:chExt cx="5562600" cy="1066800"/>
          </a:xfrm>
        </p:grpSpPr>
        <p:sp>
          <p:nvSpPr>
            <p:cNvPr id="43" name="Down Arrow 42"/>
            <p:cNvSpPr/>
            <p:nvPr/>
          </p:nvSpPr>
          <p:spPr>
            <a:xfrm>
              <a:off x="6096000" y="3886200"/>
              <a:ext cx="381000" cy="609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75003" y="3978835"/>
              <a:ext cx="5748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PRG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05200" y="4724400"/>
              <a:ext cx="12192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76800" y="4724400"/>
              <a:ext cx="1219200" cy="228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477000" y="4724400"/>
              <a:ext cx="1219200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848600" y="4724400"/>
              <a:ext cx="1219200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096000" y="5153212"/>
            <a:ext cx="2514600" cy="561788"/>
            <a:chOff x="6096000" y="5153212"/>
            <a:chExt cx="2514600" cy="561788"/>
          </a:xfrm>
        </p:grpSpPr>
        <p:sp>
          <p:nvSpPr>
            <p:cNvPr id="54" name="Down Arrow 53"/>
            <p:cNvSpPr/>
            <p:nvPr/>
          </p:nvSpPr>
          <p:spPr>
            <a:xfrm>
              <a:off x="6096000" y="5153212"/>
              <a:ext cx="381000" cy="561788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75002" y="5193268"/>
              <a:ext cx="20355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Corrections C</a:t>
              </a:r>
              <a:r>
                <a:rPr lang="en-US" baseline="-25000" dirty="0" smtClean="0"/>
                <a:t>0</a:t>
              </a:r>
              <a:r>
                <a:rPr lang="en-US" dirty="0" smtClean="0"/>
                <a:t>,C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6477000" y="5943600"/>
            <a:ext cx="1219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848600" y="5943600"/>
            <a:ext cx="12192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6200" y="224809"/>
            <a:ext cx="8991600" cy="523220"/>
          </a:xfrm>
          <a:prstGeom prst="rect">
            <a:avLst/>
          </a:prstGeom>
          <a:ln>
            <a:solidFill>
              <a:srgbClr val="17375E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chemeClr val="accent4"/>
                </a:solidFill>
                <a:sym typeface="Wingdings"/>
              </a:rPr>
              <a:t>h</a:t>
            </a:r>
            <a:r>
              <a:rPr lang="en-US" sz="2800" baseline="-25000" dirty="0" smtClean="0">
                <a:solidFill>
                  <a:schemeClr val="accent4"/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chemeClr val="accent4"/>
                </a:solidFill>
                <a:sym typeface="Wingdings"/>
              </a:rPr>
              <a:t>(</a:t>
            </a:r>
            <a:r>
              <a:rPr lang="en-US" sz="2800" dirty="0" err="1">
                <a:solidFill>
                  <a:schemeClr val="accent4"/>
                </a:solidFill>
                <a:sym typeface="Wingdings"/>
              </a:rPr>
              <a:t>x’,x</a:t>
            </a:r>
            <a:r>
              <a:rPr lang="en-US" sz="2800" dirty="0">
                <a:solidFill>
                  <a:schemeClr val="accent4"/>
                </a:solidFill>
                <a:sym typeface="Wingdings"/>
              </a:rPr>
              <a:t>’’)= g(x’’) if x’=α</a:t>
            </a:r>
            <a:r>
              <a:rPr lang="en-US" sz="2800" dirty="0" smtClean="0">
                <a:solidFill>
                  <a:schemeClr val="accent4"/>
                </a:solidFill>
                <a:sym typeface="Wingdings"/>
              </a:rPr>
              <a:t>’,  0 otherwise;      F=point functions  </a:t>
            </a:r>
            <a:r>
              <a:rPr lang="en-US" sz="2800" baseline="-25000" dirty="0" smtClean="0">
                <a:solidFill>
                  <a:schemeClr val="accent4"/>
                </a:solidFill>
                <a:sym typeface="Wingdings"/>
              </a:rPr>
              <a:t> </a:t>
            </a:r>
            <a:endParaRPr lang="en-US" sz="2800" dirty="0">
              <a:solidFill>
                <a:schemeClr val="accent4"/>
              </a:solidFill>
              <a:sym typeface="Wingdings"/>
            </a:endParaRPr>
          </a:p>
        </p:txBody>
      </p:sp>
      <p:sp>
        <p:nvSpPr>
          <p:cNvPr id="60" name="Down Arrow 59"/>
          <p:cNvSpPr/>
          <p:nvPr/>
        </p:nvSpPr>
        <p:spPr>
          <a:xfrm>
            <a:off x="6096000" y="6248400"/>
            <a:ext cx="381000" cy="5617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575002" y="6336268"/>
            <a:ext cx="203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Eval</a:t>
            </a:r>
            <a:r>
              <a:rPr lang="en-US" baseline="-25000" dirty="0" err="1" smtClean="0"/>
              <a:t>G</a:t>
            </a:r>
            <a:r>
              <a:rPr lang="en-US" dirty="0" smtClean="0"/>
              <a:t>(x’’)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381000" y="3810000"/>
            <a:ext cx="227446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Gen</a:t>
            </a:r>
            <a:r>
              <a:rPr lang="en-US" baseline="-25000" dirty="0" err="1" smtClean="0"/>
              <a:t>H</a:t>
            </a:r>
            <a:endParaRPr lang="en-US" baseline="-25000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514600" y="2286000"/>
            <a:ext cx="275474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55" idx="0"/>
          </p:cNvCxnSpPr>
          <p:nvPr/>
        </p:nvCxnSpPr>
        <p:spPr>
          <a:xfrm>
            <a:off x="2315819" y="4419600"/>
            <a:ext cx="5276982" cy="773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505200" y="3733800"/>
            <a:ext cx="2590800" cy="1104900"/>
            <a:chOff x="3505200" y="3733800"/>
            <a:chExt cx="2590800" cy="11049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3505200" y="3733800"/>
              <a:ext cx="533400" cy="990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49" idx="3"/>
            </p:cNvCxnSpPr>
            <p:nvPr/>
          </p:nvCxnSpPr>
          <p:spPr>
            <a:xfrm>
              <a:off x="4724400" y="3733800"/>
              <a:ext cx="0" cy="11049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876800" y="3733800"/>
              <a:ext cx="304800" cy="990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67400" y="3733800"/>
              <a:ext cx="228600" cy="990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908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27" grpId="0" animBg="1"/>
      <p:bldP spid="29" grpId="0" animBg="1"/>
      <p:bldP spid="30" grpId="0" animBg="1"/>
      <p:bldP spid="6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2-party DPF from OWF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33049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Extend input domain one bit at a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  <a:sym typeface="Wingdings"/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= point functions with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-bit input and (</a:t>
            </a:r>
            <a:r>
              <a:rPr lang="el-GR" dirty="0" smtClean="0">
                <a:solidFill>
                  <a:srgbClr val="000000"/>
                </a:solidFill>
              </a:rPr>
              <a:t>λ</a:t>
            </a:r>
            <a:r>
              <a:rPr lang="en-US" dirty="0" smtClean="0">
                <a:solidFill>
                  <a:srgbClr val="000000"/>
                </a:solidFill>
              </a:rPr>
              <a:t>+1)-bit output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G =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point functions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with 1-bit input and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(</a:t>
            </a:r>
            <a:r>
              <a:rPr lang="el-GR" dirty="0">
                <a:solidFill>
                  <a:srgbClr val="000000"/>
                </a:solidFill>
              </a:rPr>
              <a:t>λ</a:t>
            </a:r>
            <a:r>
              <a:rPr lang="en-US" dirty="0">
                <a:solidFill>
                  <a:srgbClr val="000000"/>
                </a:solidFill>
              </a:rPr>
              <a:t>+1)-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bit output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H =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point functions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with (i+1)-bit input and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(</a:t>
            </a:r>
            <a:r>
              <a:rPr lang="el-GR" dirty="0">
                <a:solidFill>
                  <a:srgbClr val="000000"/>
                </a:solidFill>
              </a:rPr>
              <a:t>λ</a:t>
            </a:r>
            <a:r>
              <a:rPr lang="en-US" dirty="0">
                <a:solidFill>
                  <a:srgbClr val="000000"/>
                </a:solidFill>
              </a:rPr>
              <a:t>+1)-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bit output </a:t>
            </a:r>
            <a:endParaRPr lang="en-US" baseline="30000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Use naive DPF for G with key length 2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l-GR" dirty="0">
                <a:solidFill>
                  <a:srgbClr val="000000"/>
                </a:solidFill>
              </a:rPr>
              <a:t>λ</a:t>
            </a:r>
            <a:r>
              <a:rPr lang="en-US" dirty="0">
                <a:solidFill>
                  <a:srgbClr val="000000"/>
                </a:solidFill>
              </a:rPr>
              <a:t>+1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mtClean="0">
                <a:solidFill>
                  <a:srgbClr val="000000"/>
                </a:solidFill>
                <a:sym typeface="Wingdings"/>
              </a:rPr>
              <a:t>This is [BGI15] DPF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Total key length  4</a:t>
            </a:r>
            <a:r>
              <a:rPr lang="en-US" dirty="0" smtClean="0">
                <a:solidFill>
                  <a:srgbClr val="000000"/>
                </a:solidFill>
              </a:rPr>
              <a:t>n(</a:t>
            </a:r>
            <a:r>
              <a:rPr lang="el-GR" dirty="0" smtClean="0">
                <a:solidFill>
                  <a:srgbClr val="000000"/>
                </a:solidFill>
              </a:rPr>
              <a:t>λ</a:t>
            </a:r>
            <a:r>
              <a:rPr lang="en-US" dirty="0" smtClean="0">
                <a:solidFill>
                  <a:srgbClr val="000000"/>
                </a:solidFill>
              </a:rPr>
              <a:t>+1) bits</a:t>
            </a:r>
            <a:endParaRPr lang="en-US" dirty="0">
              <a:solidFill>
                <a:srgbClr val="0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62573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 k-query DPF</a:t>
            </a:r>
          </a:p>
          <a:p>
            <a:pPr lvl="1"/>
            <a:r>
              <a:rPr lang="en-US" dirty="0" smtClean="0"/>
              <a:t>Exponential gap compared to 2-query DPF</a:t>
            </a:r>
          </a:p>
          <a:p>
            <a:r>
              <a:rPr lang="en-US" dirty="0" smtClean="0"/>
              <a:t>Verifiable FSS that is:</a:t>
            </a:r>
          </a:p>
          <a:p>
            <a:pPr lvl="1"/>
            <a:r>
              <a:rPr lang="en-US" dirty="0" smtClean="0"/>
              <a:t>Black box</a:t>
            </a:r>
          </a:p>
          <a:p>
            <a:pPr lvl="1"/>
            <a:r>
              <a:rPr lang="en-US" dirty="0" smtClean="0"/>
              <a:t>Sub-linear computation (in database size)</a:t>
            </a:r>
          </a:p>
          <a:p>
            <a:r>
              <a:rPr lang="en-US" dirty="0" smtClean="0"/>
              <a:t>Any function family beyond decision trees?</a:t>
            </a:r>
          </a:p>
          <a:p>
            <a:r>
              <a:rPr lang="en-US" dirty="0" smtClean="0"/>
              <a:t>Any improvement to 2-server DPF?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can be done with more than OWF?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Check out </a:t>
            </a:r>
            <a:r>
              <a:rPr lang="en-US" dirty="0" err="1" smtClean="0">
                <a:solidFill>
                  <a:srgbClr val="FF0000"/>
                </a:solidFill>
              </a:rPr>
              <a:t>Elette’s</a:t>
            </a:r>
            <a:r>
              <a:rPr lang="en-US" dirty="0" smtClean="0">
                <a:solidFill>
                  <a:srgbClr val="FF0000"/>
                </a:solidFill>
              </a:rPr>
              <a:t> talk at next GTACS!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0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Known?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One-Way Functions (OWF)</a:t>
            </a:r>
          </a:p>
          <a:p>
            <a:pPr lvl="1"/>
            <a:r>
              <a:rPr lang="en-US" dirty="0" smtClean="0"/>
              <a:t>Point functions </a:t>
            </a:r>
            <a:r>
              <a:rPr lang="en-US" dirty="0"/>
              <a:t>[GI14, BGI15]</a:t>
            </a:r>
            <a:endParaRPr lang="en-US" dirty="0" smtClean="0"/>
          </a:p>
          <a:p>
            <a:pPr lvl="2"/>
            <a:r>
              <a:rPr lang="en-US" dirty="0" smtClean="0"/>
              <a:t>F={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a,b</a:t>
            </a:r>
            <a:r>
              <a:rPr lang="en-US" dirty="0" smtClean="0"/>
              <a:t>: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a,b</a:t>
            </a:r>
            <a:r>
              <a:rPr lang="en-US" dirty="0" smtClean="0"/>
              <a:t>(a)=b, for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 panose="05050102010706020507" pitchFamily="18" charset="2"/>
              </a:rPr>
              <a:t>a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a,b</a:t>
            </a:r>
            <a:r>
              <a:rPr lang="en-US" dirty="0" smtClean="0"/>
              <a:t>(x)=0}</a:t>
            </a:r>
          </a:p>
          <a:p>
            <a:pPr lvl="1"/>
            <a:r>
              <a:rPr lang="en-US" dirty="0" smtClean="0"/>
              <a:t>Intervals [BGI15]</a:t>
            </a:r>
          </a:p>
          <a:p>
            <a:pPr lvl="2"/>
            <a:r>
              <a:rPr lang="en-US" dirty="0" smtClean="0"/>
              <a:t>F={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a,b</a:t>
            </a:r>
            <a:r>
              <a:rPr lang="en-US" dirty="0" smtClean="0"/>
              <a:t>: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a,b</a:t>
            </a:r>
            <a:r>
              <a:rPr lang="en-US" dirty="0" smtClean="0"/>
              <a:t>(x)=1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dirty="0" err="1" smtClean="0">
                <a:sym typeface="Symbol" panose="05050102010706020507" pitchFamily="18" charset="2"/>
              </a:rPr>
              <a:t>xb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  <a:endParaRPr lang="en-US" dirty="0" smtClean="0"/>
          </a:p>
          <a:p>
            <a:r>
              <a:rPr lang="en-US" b="1" dirty="0" smtClean="0"/>
              <a:t>Decisional </a:t>
            </a:r>
            <a:r>
              <a:rPr lang="en-US" b="1" dirty="0" err="1" smtClean="0"/>
              <a:t>Diffie</a:t>
            </a:r>
            <a:r>
              <a:rPr lang="en-US" b="1" dirty="0" smtClean="0"/>
              <a:t>-Hellman (DDH)</a:t>
            </a:r>
          </a:p>
          <a:p>
            <a:pPr lvl="1"/>
            <a:r>
              <a:rPr lang="en-US" dirty="0" smtClean="0"/>
              <a:t>Any F computable in log-space [BGI16]</a:t>
            </a:r>
          </a:p>
          <a:p>
            <a:r>
              <a:rPr lang="en-US" b="1" dirty="0" smtClean="0"/>
              <a:t>Learning With Errors (LWE)</a:t>
            </a:r>
          </a:p>
          <a:p>
            <a:pPr lvl="1"/>
            <a:r>
              <a:rPr lang="en-US" dirty="0" smtClean="0"/>
              <a:t>Any Function (relaxed notion [BGI15], full notion [DHRW16])</a:t>
            </a:r>
          </a:p>
        </p:txBody>
      </p:sp>
    </p:spTree>
    <p:extLst>
      <p:ext uri="{BB962C8B-B14F-4D97-AF65-F5344CB8AC3E}">
        <p14:creationId xmlns:p14="http://schemas.microsoft.com/office/powerpoint/2010/main" val="23557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All results from OWF</a:t>
            </a:r>
          </a:p>
          <a:p>
            <a:pPr lvl="1"/>
            <a:r>
              <a:rPr lang="en-US" dirty="0" smtClean="0"/>
              <a:t>Practical applications!</a:t>
            </a:r>
          </a:p>
          <a:p>
            <a:r>
              <a:rPr lang="en-US" b="1" dirty="0" smtClean="0"/>
              <a:t>Improved </a:t>
            </a:r>
            <a:r>
              <a:rPr lang="en-US" b="1" dirty="0" smtClean="0"/>
              <a:t>Distributed Point functions (DPF)</a:t>
            </a:r>
          </a:p>
          <a:p>
            <a:r>
              <a:rPr lang="en-US" b="1" dirty="0" smtClean="0"/>
              <a:t>Verifiable FSS</a:t>
            </a:r>
          </a:p>
          <a:p>
            <a:pPr lvl="1"/>
            <a:r>
              <a:rPr lang="en-US" dirty="0" smtClean="0"/>
              <a:t>Secure against malicious clients</a:t>
            </a:r>
          </a:p>
          <a:p>
            <a:r>
              <a:rPr lang="en-US" b="1" dirty="0" smtClean="0"/>
              <a:t>FSS for decision </a:t>
            </a:r>
            <a:r>
              <a:rPr lang="en-US" b="1" dirty="0" smtClean="0"/>
              <a:t>trees</a:t>
            </a:r>
          </a:p>
          <a:p>
            <a:r>
              <a:rPr lang="en-US" b="1" dirty="0"/>
              <a:t>Generalization and simplification</a:t>
            </a:r>
            <a:r>
              <a:rPr lang="en-US" dirty="0"/>
              <a:t> via tensor </a:t>
            </a:r>
            <a:r>
              <a:rPr lang="en-US" dirty="0" smtClean="0"/>
              <a:t>approach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3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91" y="274638"/>
            <a:ext cx="8609997" cy="915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Application: </a:t>
            </a:r>
            <a:r>
              <a:rPr lang="en-US" b="1" dirty="0" smtClean="0"/>
              <a:t>Private Keyword Search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14267"/>
              </p:ext>
            </p:extLst>
          </p:nvPr>
        </p:nvGraphicFramePr>
        <p:xfrm>
          <a:off x="5044975" y="1605304"/>
          <a:ext cx="3742477" cy="2286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19124"/>
                <a:gridCol w="2023353"/>
              </a:tblGrid>
              <a:tr h="29607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Name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Paris Hilton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212-555-****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Temple Taggart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323-555-****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Alice Machado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213-555-****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…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…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Jessica Leeds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312-555-****</a:t>
                      </a:r>
                      <a:endParaRPr lang="en-US" sz="18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6" name="Straight Connector 65"/>
          <p:cNvCxnSpPr/>
          <p:nvPr/>
        </p:nvCxnSpPr>
        <p:spPr>
          <a:xfrm>
            <a:off x="4904213" y="4104870"/>
            <a:ext cx="4019175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65093" y="1189807"/>
            <a:ext cx="4578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  <a:t>[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  <a:t>CGN97, FIPR05, OS05, OG10,…]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  <a:t/>
            </a:r>
            <a:b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</a:br>
            <a:endParaRPr lang="en-US" sz="2400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9105"/>
              </p:ext>
            </p:extLst>
          </p:nvPr>
        </p:nvGraphicFramePr>
        <p:xfrm>
          <a:off x="5042561" y="4334890"/>
          <a:ext cx="3742477" cy="2286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19124"/>
                <a:gridCol w="2023353"/>
              </a:tblGrid>
              <a:tr h="29607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Name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Paris Hilton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212-555-****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Temple Taggart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323-555-****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Alice Machado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213-555-****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…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…</a:t>
                      </a:r>
                      <a:endParaRPr lang="en-US" sz="1800" b="0" dirty="0"/>
                    </a:p>
                  </a:txBody>
                  <a:tcPr/>
                </a:tc>
              </a:tr>
              <a:tr h="29607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Jessica Leeds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312-555-****</a:t>
                      </a:r>
                      <a:endParaRPr lang="en-US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89813" y="2558375"/>
            <a:ext cx="914400" cy="53502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Server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989813" y="5116345"/>
            <a:ext cx="914400" cy="53502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Server 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7" y="3368444"/>
            <a:ext cx="3750126" cy="2109446"/>
          </a:xfrm>
          <a:prstGeom prst="rect">
            <a:avLst/>
          </a:prstGeom>
        </p:spPr>
      </p:pic>
      <p:sp>
        <p:nvSpPr>
          <p:cNvPr id="16" name="Cloud Callout 15"/>
          <p:cNvSpPr/>
          <p:nvPr/>
        </p:nvSpPr>
        <p:spPr>
          <a:xfrm>
            <a:off x="313391" y="1840808"/>
            <a:ext cx="3535660" cy="1435133"/>
          </a:xfrm>
          <a:prstGeom prst="cloudCallout">
            <a:avLst>
              <a:gd name="adj1" fmla="val -4875"/>
              <a:gd name="adj2" fmla="val 60467"/>
            </a:avLst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biased</a:t>
            </a:r>
            <a:r>
              <a:rPr lang="en-US" sz="2400" dirty="0" smtClean="0">
                <a:solidFill>
                  <a:schemeClr val="tx1"/>
                </a:solidFill>
              </a:rPr>
              <a:t> media must not know about this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5" idx="3"/>
          </p:cNvCxnSpPr>
          <p:nvPr/>
        </p:nvCxnSpPr>
        <p:spPr>
          <a:xfrm flipV="1">
            <a:off x="3989813" y="2889115"/>
            <a:ext cx="1055162" cy="1534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40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8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91" y="274638"/>
            <a:ext cx="8609997" cy="915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Application: </a:t>
            </a:r>
            <a:r>
              <a:rPr lang="en-US" b="1" dirty="0" smtClean="0"/>
              <a:t>Private Keyword Search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16822"/>
              </p:ext>
            </p:extLst>
          </p:nvPr>
        </p:nvGraphicFramePr>
        <p:xfrm>
          <a:off x="6595353" y="2354096"/>
          <a:ext cx="2192100" cy="153720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6951"/>
                <a:gridCol w="1185149"/>
              </a:tblGrid>
              <a:tr h="245953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Name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Phone</a:t>
                      </a:r>
                      <a:endParaRPr lang="en-US" sz="900" b="1" dirty="0"/>
                    </a:p>
                  </a:txBody>
                  <a:tcPr anchor="ctr"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 smtClean="0"/>
                        <a:t>Paris Hilton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212-555-****</a:t>
                      </a:r>
                      <a:endParaRPr lang="en-US" sz="900" b="0" dirty="0"/>
                    </a:p>
                  </a:txBody>
                  <a:tcPr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 smtClean="0"/>
                        <a:t>Temple Taggart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323-555-****</a:t>
                      </a:r>
                      <a:endParaRPr lang="en-US" sz="900" b="0" dirty="0"/>
                    </a:p>
                  </a:txBody>
                  <a:tcPr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Alice Machado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213-555-****</a:t>
                      </a:r>
                      <a:endParaRPr lang="en-US" sz="900" b="0" dirty="0"/>
                    </a:p>
                  </a:txBody>
                  <a:tcPr/>
                </a:tc>
              </a:tr>
              <a:tr h="3074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…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…</a:t>
                      </a:r>
                      <a:endParaRPr lang="en-US" sz="900" b="0" dirty="0"/>
                    </a:p>
                  </a:txBody>
                  <a:tcPr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 smtClean="0"/>
                        <a:t>Jessica Leeds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312-555-****</a:t>
                      </a:r>
                      <a:endParaRPr lang="en-US" sz="9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6" name="Straight Connector 65"/>
          <p:cNvCxnSpPr/>
          <p:nvPr/>
        </p:nvCxnSpPr>
        <p:spPr>
          <a:xfrm flipV="1">
            <a:off x="6595353" y="4178913"/>
            <a:ext cx="2192100" cy="15184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65093" y="1189807"/>
            <a:ext cx="4578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  <a:t>[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  <a:t>CGN97, FIPR05, OS05, OG10,…]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  <a:t/>
            </a:r>
            <a:b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/>
                <a:cs typeface="Gill Sans MT"/>
              </a:rPr>
            </a:b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7234203" y="1702565"/>
            <a:ext cx="914400" cy="53502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Server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234203" y="6128239"/>
            <a:ext cx="914400" cy="53502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Server 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7" y="3368444"/>
            <a:ext cx="1336194" cy="751609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15" idx="3"/>
            <a:endCxn id="28" idx="1"/>
          </p:cNvCxnSpPr>
          <p:nvPr/>
        </p:nvCxnSpPr>
        <p:spPr>
          <a:xfrm flipV="1">
            <a:off x="1575881" y="3122699"/>
            <a:ext cx="5019472" cy="6215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72391"/>
              </p:ext>
            </p:extLst>
          </p:nvPr>
        </p:nvGraphicFramePr>
        <p:xfrm>
          <a:off x="6595353" y="4481707"/>
          <a:ext cx="2192100" cy="153720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6951"/>
                <a:gridCol w="1185149"/>
              </a:tblGrid>
              <a:tr h="245953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Name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Phone</a:t>
                      </a:r>
                      <a:endParaRPr lang="en-US" sz="900" b="1" dirty="0"/>
                    </a:p>
                  </a:txBody>
                  <a:tcPr anchor="ctr"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 smtClean="0"/>
                        <a:t>Paris Hilton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212-555-****</a:t>
                      </a:r>
                      <a:endParaRPr lang="en-US" sz="900" b="0" dirty="0"/>
                    </a:p>
                  </a:txBody>
                  <a:tcPr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 smtClean="0"/>
                        <a:t>Temple Taggart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323-555-****</a:t>
                      </a:r>
                      <a:endParaRPr lang="en-US" sz="900" b="0" dirty="0"/>
                    </a:p>
                  </a:txBody>
                  <a:tcPr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Alice Machado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213-555-****</a:t>
                      </a:r>
                      <a:endParaRPr lang="en-US" sz="900" b="0" dirty="0"/>
                    </a:p>
                  </a:txBody>
                  <a:tcPr/>
                </a:tc>
              </a:tr>
              <a:tr h="3074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…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…</a:t>
                      </a:r>
                      <a:endParaRPr lang="en-US" sz="900" b="0" dirty="0"/>
                    </a:p>
                  </a:txBody>
                  <a:tcPr/>
                </a:tc>
              </a:tr>
              <a:tr h="245953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 smtClean="0"/>
                        <a:t>Jessica Leeds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312-555-****</a:t>
                      </a:r>
                      <a:endParaRPr lang="en-US" sz="9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13391" y="1916716"/>
            <a:ext cx="3220861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</a:rPr>
              <a:t>Alice,1</a:t>
            </a:r>
            <a:r>
              <a:rPr lang="en-US" sz="2400" dirty="0" smtClean="0">
                <a:solidFill>
                  <a:schemeClr val="tx1"/>
                </a:solidFill>
              </a:rPr>
              <a:t>:{0,1}</a:t>
            </a:r>
            <a:r>
              <a:rPr lang="en-US" sz="2400" baseline="30000" dirty="0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{0,1}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35021" y="2500133"/>
            <a:ext cx="1264596" cy="2917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99617" y="2411353"/>
            <a:ext cx="1005204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 smtClean="0">
                <a:solidFill>
                  <a:schemeClr val="tx1"/>
                </a:solidFill>
              </a:rPr>
              <a:t> f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92281" y="2975247"/>
            <a:ext cx="1005204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13" idx="1"/>
          </p:cNvCxnSpPr>
          <p:nvPr/>
        </p:nvCxnSpPr>
        <p:spPr>
          <a:xfrm>
            <a:off x="1575881" y="3908934"/>
            <a:ext cx="5019472" cy="13413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192281" y="4044327"/>
            <a:ext cx="1005204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14815" y="1807272"/>
            <a:ext cx="3220861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name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)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phone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14814" y="5961307"/>
            <a:ext cx="3220861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sz="24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name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)</a:t>
            </a:r>
            <a:r>
              <a:rPr lang="en-US" sz="2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phone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endCxn id="15" idx="0"/>
          </p:cNvCxnSpPr>
          <p:nvPr/>
        </p:nvCxnSpPr>
        <p:spPr>
          <a:xfrm flipH="1">
            <a:off x="907784" y="2562815"/>
            <a:ext cx="5687569" cy="8056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618389" y="2310599"/>
            <a:ext cx="1005204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endCxn id="15" idx="2"/>
          </p:cNvCxnSpPr>
          <p:nvPr/>
        </p:nvCxnSpPr>
        <p:spPr>
          <a:xfrm flipH="1" flipV="1">
            <a:off x="907784" y="4120053"/>
            <a:ext cx="5687569" cy="16053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618389" y="5440867"/>
            <a:ext cx="1005204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258" y="4991755"/>
            <a:ext cx="3220861" cy="437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+y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=1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phone</a:t>
            </a:r>
            <a:r>
              <a:rPr lang="en-US" sz="24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Alice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3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0" grpId="0"/>
      <p:bldP spid="22" grpId="0"/>
      <p:bldP spid="26" grpId="0"/>
      <p:bldP spid="30" grpId="0"/>
      <p:bldP spid="31" grpId="0"/>
      <p:bldP spid="36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Application: </a:t>
            </a:r>
            <a:r>
              <a:rPr lang="en-US" b="1" dirty="0" smtClean="0"/>
              <a:t>Anonymous Messaging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721"/>
            <a:ext cx="8229600" cy="732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Riposte [CBM15]</a:t>
            </a:r>
            <a:endParaRPr lang="en-US" sz="2800" dirty="0"/>
          </a:p>
          <a:p>
            <a:endParaRPr lang="en-US" sz="2800" dirty="0" smtClean="0">
              <a:solidFill>
                <a:srgbClr val="660066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2976881"/>
            <a:ext cx="1473200" cy="6400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</a:t>
            </a: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38800" y="3017522"/>
            <a:ext cx="1473200" cy="6400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84012" y="3830320"/>
            <a:ext cx="2804944" cy="863600"/>
            <a:chOff x="3200400" y="3830320"/>
            <a:chExt cx="2804944" cy="863600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3200400" y="3830320"/>
              <a:ext cx="697116" cy="822960"/>
            </a:xfrm>
            <a:prstGeom prst="straightConnector1">
              <a:avLst/>
            </a:prstGeom>
            <a:ln w="57150" cmpd="sng"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308228" y="3870960"/>
              <a:ext cx="697116" cy="822960"/>
            </a:xfrm>
            <a:prstGeom prst="straightConnector1">
              <a:avLst/>
            </a:prstGeom>
            <a:ln w="57150" cmpd="sng"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668474" y="3904456"/>
              <a:ext cx="333107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4413" y="3904456"/>
              <a:ext cx="333107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369733" y="2379134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08407" y="2379128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7081" y="2379122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77288" y="2379116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07495" y="2379110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037702" y="2379104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67909" y="2379098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15954" y="2368427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174" y="4686776"/>
            <a:ext cx="2894741" cy="1582770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6185494" y="5199501"/>
            <a:ext cx="2608579" cy="891192"/>
          </a:xfrm>
          <a:prstGeom prst="cloudCallout">
            <a:avLst>
              <a:gd name="adj1" fmla="val -93445"/>
              <a:gd name="adj2" fmla="val -862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Anonymously post m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7" name="Straight Arrow Connector 16"/>
          <p:cNvCxnSpPr>
            <a:endCxn id="28" idx="0"/>
          </p:cNvCxnSpPr>
          <p:nvPr/>
        </p:nvCxnSpPr>
        <p:spPr>
          <a:xfrm>
            <a:off x="4876828" y="2048387"/>
            <a:ext cx="0" cy="3307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76828" y="2048387"/>
            <a:ext cx="25356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404032" y="1728348"/>
            <a:ext cx="1739967" cy="64007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Whistleblower drop-off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5" grpId="0"/>
      <p:bldP spid="9" grpId="0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Application: </a:t>
            </a:r>
            <a:r>
              <a:rPr lang="en-US" b="1" dirty="0"/>
              <a:t>Anonymous Messaging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2976881"/>
            <a:ext cx="1473200" cy="6400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38800" y="3017522"/>
            <a:ext cx="1473200" cy="6400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35028" y="4811406"/>
            <a:ext cx="1473200" cy="64007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Client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5807710" y="5175484"/>
            <a:ext cx="2608579" cy="891192"/>
          </a:xfrm>
          <a:prstGeom prst="cloudCallout">
            <a:avLst>
              <a:gd name="adj1" fmla="val -55995"/>
              <a:gd name="adj2" fmla="val -216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Anonymously post m’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84012" y="3830320"/>
            <a:ext cx="2804944" cy="863600"/>
            <a:chOff x="3200400" y="3830320"/>
            <a:chExt cx="2804944" cy="863600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3200400" y="3830320"/>
              <a:ext cx="697116" cy="822960"/>
            </a:xfrm>
            <a:prstGeom prst="straightConnector1">
              <a:avLst/>
            </a:prstGeom>
            <a:ln w="57150" cmpd="sng"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308228" y="3870960"/>
              <a:ext cx="697116" cy="822960"/>
            </a:xfrm>
            <a:prstGeom prst="straightConnector1">
              <a:avLst/>
            </a:prstGeom>
            <a:ln w="57150" cmpd="sng">
              <a:solidFill>
                <a:srgbClr val="4F6228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668474" y="3904456"/>
              <a:ext cx="333107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4413" y="3904456"/>
              <a:ext cx="333107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369733" y="2379134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08407" y="2379128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7081" y="2379122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77288" y="2379116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07495" y="2379110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037702" y="2379104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67909" y="2379098"/>
            <a:ext cx="338666" cy="347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94062" y="2345266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7328" y="2353732"/>
            <a:ext cx="47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m’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063631" y="5251684"/>
            <a:ext cx="1473200" cy="64007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Client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801109" y="4931644"/>
            <a:ext cx="1473200" cy="64007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Client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971807" y="5426597"/>
            <a:ext cx="1473200" cy="64007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Client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192530" y="4040452"/>
            <a:ext cx="2608579" cy="891192"/>
          </a:xfrm>
          <a:prstGeom prst="cloudCallout">
            <a:avLst>
              <a:gd name="adj1" fmla="val 57605"/>
              <a:gd name="adj2" fmla="val 363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Anonymously post m’’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65914" y="2336800"/>
            <a:ext cx="53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m’’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14276" y="6142879"/>
            <a:ext cx="2969736" cy="5744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Handle collisions via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6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3" grpId="0" animBg="1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37209</TotalTime>
  <Words>1697</Words>
  <Application>Microsoft Office PowerPoint</Application>
  <PresentationFormat>On-screen Show (4:3)</PresentationFormat>
  <Paragraphs>571</Paragraphs>
  <Slides>36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Cambria Math</vt:lpstr>
      <vt:lpstr>Gill Sans MT</vt:lpstr>
      <vt:lpstr>Symbol</vt:lpstr>
      <vt:lpstr>Wingdings</vt:lpstr>
      <vt:lpstr>Office Theme</vt:lpstr>
      <vt:lpstr>Function Secret Sharing – Improvements &amp; Extensions</vt:lpstr>
      <vt:lpstr>Additive Secret Sharing</vt:lpstr>
      <vt:lpstr>Function  Secret Sharing [BGI15]</vt:lpstr>
      <vt:lpstr>What is Known?</vt:lpstr>
      <vt:lpstr>Contributions</vt:lpstr>
      <vt:lpstr>Application: Private Keyword Search</vt:lpstr>
      <vt:lpstr>Application: Private Keyword Search</vt:lpstr>
      <vt:lpstr>Application: Anonymous Messaging</vt:lpstr>
      <vt:lpstr>Application: Anonymous Messaging</vt:lpstr>
      <vt:lpstr>Improved Distributed Point Function</vt:lpstr>
      <vt:lpstr>Results</vt:lpstr>
      <vt:lpstr>Some numbers</vt:lpstr>
      <vt:lpstr>2-Server PIR</vt:lpstr>
      <vt:lpstr>DPF Overview I</vt:lpstr>
      <vt:lpstr>DPF Overview ||</vt:lpstr>
      <vt:lpstr>DPF Overview III</vt:lpstr>
      <vt:lpstr>Verifiable FSS</vt:lpstr>
      <vt:lpstr>Verifiable FSS</vt:lpstr>
      <vt:lpstr>How to Verify FSS Keys are Valid?</vt:lpstr>
      <vt:lpstr>Alternatives</vt:lpstr>
      <vt:lpstr>DPF Key Verification Protocol I</vt:lpstr>
      <vt:lpstr>DPF Key Verification Protocol II</vt:lpstr>
      <vt:lpstr>Verifying FSS</vt:lpstr>
      <vt:lpstr>FSS for Decision Trees</vt:lpstr>
      <vt:lpstr>Beyond Point Functions</vt:lpstr>
      <vt:lpstr>Reduction to DPF</vt:lpstr>
      <vt:lpstr>Packed Keys</vt:lpstr>
      <vt:lpstr>Comparison</vt:lpstr>
      <vt:lpstr>Applications of Decision Trees</vt:lpstr>
      <vt:lpstr>Applications of Decision Trees</vt:lpstr>
      <vt:lpstr>Tensor Approach</vt:lpstr>
      <vt:lpstr>FSS Tensoring Operator</vt:lpstr>
      <vt:lpstr>FSS Tensoring Operator</vt:lpstr>
      <vt:lpstr>PowerPoint Presentation</vt:lpstr>
      <vt:lpstr>2-party DPF from OWF</vt:lpstr>
      <vt:lpstr>Open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Secret Sharing</dc:title>
  <dc:creator>E</dc:creator>
  <cp:lastModifiedBy>user</cp:lastModifiedBy>
  <cp:revision>1240</cp:revision>
  <dcterms:created xsi:type="dcterms:W3CDTF">2015-03-22T14:56:02Z</dcterms:created>
  <dcterms:modified xsi:type="dcterms:W3CDTF">2016-12-07T08:05:26Z</dcterms:modified>
</cp:coreProperties>
</file>