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נדב אהרון" initials="נא" lastIdx="1" clrIdx="0">
    <p:extLst>
      <p:ext uri="{19B8F6BF-5375-455C-9EA6-DF929625EA0E}">
        <p15:presenceInfo xmlns:p15="http://schemas.microsoft.com/office/powerpoint/2012/main" userId="S-1-5-21-1220750395-818509756-262303683-1343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16" autoAdjust="0"/>
    <p:restoredTop sz="94660"/>
  </p:normalViewPr>
  <p:slideViewPr>
    <p:cSldViewPr snapToGrid="0">
      <p:cViewPr>
        <p:scale>
          <a:sx n="125" d="100"/>
          <a:sy n="125" d="100"/>
        </p:scale>
        <p:origin x="2502" y="-24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8535E-B91F-4149-9B83-CA79DB9122A6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BB6499-489C-416A-B7BC-AF159A969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36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2DDC-4550-4AFA-854A-32DF8736AB37}" type="datetimeFigureOut">
              <a:rPr lang="he-IL" smtClean="0"/>
              <a:t>י'/תמוז/תשפ"א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89245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2DDC-4550-4AFA-854A-32DF8736AB37}" type="datetimeFigureOut">
              <a:rPr lang="he-IL" smtClean="0"/>
              <a:t>י'/תמוז/תשפ"א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66828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2DDC-4550-4AFA-854A-32DF8736AB37}" type="datetimeFigureOut">
              <a:rPr lang="he-IL" smtClean="0"/>
              <a:t>י'/תמוז/תשפ"א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84538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2DDC-4550-4AFA-854A-32DF8736AB37}" type="datetimeFigureOut">
              <a:rPr lang="he-IL" smtClean="0"/>
              <a:t>י'/תמוז/תשפ"א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47123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2DDC-4550-4AFA-854A-32DF8736AB37}" type="datetimeFigureOut">
              <a:rPr lang="he-IL" smtClean="0"/>
              <a:t>י'/תמוז/תשפ"א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94240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2DDC-4550-4AFA-854A-32DF8736AB37}" type="datetimeFigureOut">
              <a:rPr lang="he-IL" smtClean="0"/>
              <a:t>י'/תמוז/תשפ"א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3029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2DDC-4550-4AFA-854A-32DF8736AB37}" type="datetimeFigureOut">
              <a:rPr lang="he-IL" smtClean="0"/>
              <a:t>י'/תמוז/תשפ"א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10055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2DDC-4550-4AFA-854A-32DF8736AB37}" type="datetimeFigureOut">
              <a:rPr lang="he-IL" smtClean="0"/>
              <a:t>י'/תמוז/תשפ"א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16143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2DDC-4550-4AFA-854A-32DF8736AB37}" type="datetimeFigureOut">
              <a:rPr lang="he-IL" smtClean="0"/>
              <a:t>י'/תמוז/תשפ"א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04589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2DDC-4550-4AFA-854A-32DF8736AB37}" type="datetimeFigureOut">
              <a:rPr lang="he-IL" smtClean="0"/>
              <a:t>י'/תמוז/תשפ"א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3668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2DDC-4550-4AFA-854A-32DF8736AB37}" type="datetimeFigureOut">
              <a:rPr lang="he-IL" smtClean="0"/>
              <a:t>י'/תמוז/תשפ"א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17486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500" b="-5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A2DDC-4550-4AFA-854A-32DF8736AB37}" type="datetimeFigureOut">
              <a:rPr lang="he-IL" smtClean="0"/>
              <a:t>י'/תמוז/תשפ"א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88456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nisys-gmbh.com/" TargetMode="External"/><Relationship Id="rId2" Type="http://schemas.openxmlformats.org/officeDocument/2006/relationships/hyperlink" Target="https://www.raith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4624" y="1548825"/>
            <a:ext cx="1197764" cy="43088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Nano-Fabrication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Center</a:t>
            </a:r>
            <a:endParaRPr kumimoji="0" lang="he-IL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6096453"/>
              </p:ext>
            </p:extLst>
          </p:nvPr>
        </p:nvGraphicFramePr>
        <p:xfrm>
          <a:off x="1412775" y="107505"/>
          <a:ext cx="5357589" cy="796012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357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1404">
                <a:tc>
                  <a:txBody>
                    <a:bodyPr/>
                    <a:lstStyle/>
                    <a:p>
                      <a:pPr algn="l" rtl="0"/>
                      <a:endParaRPr lang="he-IL" sz="3200" b="1" i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1041">
                <a:tc>
                  <a:txBody>
                    <a:bodyPr/>
                    <a:lstStyle/>
                    <a:p>
                      <a:pPr algn="l" rtl="0"/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Description</a:t>
                      </a:r>
                      <a:endParaRPr lang="he-I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0940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</a:pPr>
                      <a:r>
                        <a:rPr lang="en-US" sz="1200" dirty="0"/>
                        <a:t>The EBPG is a high-performance electron beam lithography system with 50kV / 100 kV write modes and high-resolution lithography below 5 nm.</a:t>
                      </a:r>
                      <a:r>
                        <a:rPr lang="he-IL" sz="1200" dirty="0"/>
                        <a:t> </a:t>
                      </a:r>
                      <a:r>
                        <a:rPr lang="en-US" sz="1200" dirty="0"/>
                        <a:t>The EBPG offers the unique combination of a powerful and stable beam with up to 350 </a:t>
                      </a:r>
                      <a:r>
                        <a:rPr lang="en-US" sz="1200" dirty="0" err="1"/>
                        <a:t>nA</a:t>
                      </a:r>
                      <a:r>
                        <a:rPr lang="en-US" sz="1200" dirty="0"/>
                        <a:t> beam current and fully automated calibration and alignment procedures. In conjunction with BEAMER software (</a:t>
                      </a:r>
                      <a:r>
                        <a:rPr lang="en-US" sz="1200" dirty="0" err="1"/>
                        <a:t>GenISys</a:t>
                      </a:r>
                      <a:r>
                        <a:rPr lang="en-US" sz="1200" dirty="0"/>
                        <a:t> GmbH), the system provides advanced fracturing capabilities and very short writing times.  </a:t>
                      </a:r>
                    </a:p>
                    <a:p>
                      <a:pPr algn="l" rtl="0">
                        <a:lnSpc>
                          <a:spcPct val="150000"/>
                        </a:lnSpc>
                      </a:pP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rtl="0">
                        <a:lnSpc>
                          <a:spcPct val="150000"/>
                        </a:lnSpc>
                      </a:pP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rtl="0">
                        <a:lnSpc>
                          <a:spcPct val="150000"/>
                        </a:lnSpc>
                      </a:pP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rtl="0">
                        <a:lnSpc>
                          <a:spcPct val="150000"/>
                        </a:lnSpc>
                      </a:pP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rtl="0">
                        <a:lnSpc>
                          <a:spcPct val="150000"/>
                        </a:lnSpc>
                      </a:pP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rtl="0">
                        <a:lnSpc>
                          <a:spcPct val="150000"/>
                        </a:lnSpc>
                      </a:pP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rtl="0">
                        <a:lnSpc>
                          <a:spcPct val="150000"/>
                        </a:lnSpc>
                      </a:pP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10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Specifications / Capabilities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99029">
                <a:tc>
                  <a:txBody>
                    <a:bodyPr/>
                    <a:lstStyle/>
                    <a:p>
                      <a:pPr algn="l" rtl="0"/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Wafer size : Up to 5in wafers                      </a:t>
                      </a:r>
                    </a:p>
                    <a:p>
                      <a:pPr algn="l" rtl="0"/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Maximum Field size: 1mm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Overlay accuracy : &lt;30nm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Stitching accuracy : &lt;40 nm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Beam Current Up to:  350nA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9820009"/>
              </p:ext>
            </p:extLst>
          </p:nvPr>
        </p:nvGraphicFramePr>
        <p:xfrm>
          <a:off x="1423214" y="7816081"/>
          <a:ext cx="5357589" cy="1293350"/>
        </p:xfrm>
        <a:graphic>
          <a:graphicData uri="http://schemas.openxmlformats.org/drawingml/2006/table">
            <a:tbl>
              <a:tblPr rtl="1" bandRow="1">
                <a:tableStyleId>{5C22544A-7EE6-4342-B048-85BDC9FD1C3A}</a:tableStyleId>
              </a:tblPr>
              <a:tblGrid>
                <a:gridCol w="5357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0402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/>
                        <a:t>Link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7590">
                <a:tc>
                  <a:txBody>
                    <a:bodyPr/>
                    <a:lstStyle/>
                    <a:p>
                      <a:pPr algn="l" rtl="0"/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2"/>
                        </a:rPr>
                        <a:t>https://www.raith.com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rtl="0"/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rtl="0"/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https://www.genisys-gmbh.com/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rtl="0"/>
                      <a:endParaRPr lang="he-IL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AA03B0DA-58AA-4960-95E6-1B4AE920CD95}"/>
              </a:ext>
            </a:extLst>
          </p:cNvPr>
          <p:cNvSpPr txBox="1"/>
          <p:nvPr/>
        </p:nvSpPr>
        <p:spPr>
          <a:xfrm>
            <a:off x="1464597" y="430039"/>
            <a:ext cx="3429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Raith</a:t>
            </a:r>
            <a:r>
              <a:rPr lang="en-US" b="1" dirty="0">
                <a:solidFill>
                  <a:schemeClr val="bg1"/>
                </a:solidFill>
              </a:rPr>
              <a:t> EBPG 5150 Electron Beam Lithography</a:t>
            </a:r>
          </a:p>
        </p:txBody>
      </p:sp>
      <p:pic>
        <p:nvPicPr>
          <p:cNvPr id="5" name="Picture 4" descr="A picture containing microscope, indoor, miller&#10;&#10;Description automatically generated">
            <a:extLst>
              <a:ext uri="{FF2B5EF4-FFF2-40B4-BE49-F238E27FC236}">
                <a16:creationId xmlns:a16="http://schemas.microsoft.com/office/drawing/2014/main" id="{DEB4E385-3B4D-425C-A899-EEE1127A62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931" y="180306"/>
            <a:ext cx="1516099" cy="146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20216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</TotalTime>
  <Words>128</Words>
  <Application>Microsoft Office PowerPoint</Application>
  <PresentationFormat>On-screen Show (4:3)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1_Office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נדב אהרון</dc:creator>
  <cp:lastModifiedBy>ארסני סולודר</cp:lastModifiedBy>
  <cp:revision>16</cp:revision>
  <dcterms:created xsi:type="dcterms:W3CDTF">2021-03-02T10:20:14Z</dcterms:created>
  <dcterms:modified xsi:type="dcterms:W3CDTF">2021-06-20T07:05:16Z</dcterms:modified>
</cp:coreProperties>
</file>