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A0BF"/>
    <a:srgbClr val="94ABC6"/>
    <a:srgbClr val="8DA6C3"/>
    <a:srgbClr val="95ACC7"/>
    <a:srgbClr val="B5E36B"/>
    <a:srgbClr val="8BA4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357" autoAdjust="0"/>
  </p:normalViewPr>
  <p:slideViewPr>
    <p:cSldViewPr snapToGrid="0">
      <p:cViewPr>
        <p:scale>
          <a:sx n="125" d="100"/>
          <a:sy n="125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256C-493C-424E-20A0-4CD56FE29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2C985-9AF7-A3D8-15F0-8D27A81A2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2B51D-44F9-C992-1741-7AE702BDF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E3F13-3717-8D8C-ABB4-9E8B6EAC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CD6CB-BE1E-C9B0-6913-FF2387259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1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3A45-C08F-6A17-D4ED-69295293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A1234-B59C-995B-5BB9-6ACC24A28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9DD64-8C83-67E3-06DD-F4645252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B06CA-8EE5-91C2-38DA-D5F1833BC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FF616-9703-0240-A767-608E2EE0C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0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7ADDE8-3D59-DCA3-8DF9-4CEFDCCD5D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6B4A1-4560-8D54-3E17-75AEAB393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CFFD8-EDD8-0BE5-D2BD-BD6102A77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A20C0-5F61-F2AA-2F1D-F73FFC4C7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B0D73-6AF7-F429-76EA-D0189BD4F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2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1BD80-7652-8857-0F7A-20E9B486C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29F89-2F83-3195-6E91-60B5B3C91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B0A34-3FA5-3DC6-6367-1D3FAC9E9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198A-5F75-3C75-ED7C-95B7A1EC1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DF5DD-AD03-14CB-C350-3C0671554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3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2B967-FC5F-A021-B0B4-5BAB3D73F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5046E-E3FB-9383-E0BB-1C9AA887E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103CF-4A90-8748-ED4C-FC0187A0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97DAE-B802-230A-6354-63E749D5F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73308-0686-5C77-4029-AC868F144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7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28EEC-9667-86D9-5D42-47220610E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FD66-11FE-5360-08AE-7EE5302794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4BDA2-6472-F65D-CA1A-4E9AEA47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1B61C-806C-6325-79B4-4049E838B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7556A-FE7A-EBF3-042A-306A99034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6B251-C625-3D27-2E4C-30750AEA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8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74602-C54A-4387-92EB-5CCD4D199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E7A5E-5390-16AF-AE20-44D9BA203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474E6-1B97-9F59-1665-112A9A3A2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B3407E-0ED8-92DC-0D3B-2DDEA91AC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3C52A-DBB5-79B5-BD3B-17D4B33070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5B3ADE-8F59-D9DA-A046-CA675B11A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34CC9E-AE3C-F7A7-AD62-A9B3F4CE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3DACBA-D563-DEC4-03E0-273F44CB2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87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67F3-7F15-805F-3037-F97D02CA3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00EA4-2A23-403F-6656-E6567C889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B4310-304B-D2DA-D19F-631D1396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B44F9-2165-FD40-43ED-BCE96B70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3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512AEA-C631-7C35-1164-76261DDAA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357CC-87FD-EDBA-0CF3-7A8BEA60C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EAA2B9-D706-018C-8EA0-25E978DC7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B179D-1A66-D473-300D-CD5A44372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C7D7B-1317-4258-29E0-B05ECE409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3C487-37CD-93B6-1272-11CFE3673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A7F31-272B-956D-3FD5-0598E303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EE61F-E551-ED15-8F75-4D4427DFB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0EECD-CC6F-3D39-6C82-D3F5704B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5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380A3-E6D1-A9E6-BF98-7DC23FF40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AE808-6890-9501-93F8-E441A17FF2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A795C-5F47-1781-A066-99B07EBD9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F14637-4E14-0251-763A-0792D0B94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CA751-E160-2A98-1161-7F9A6559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E7CC2-9D7B-E098-40F8-8A3C84B8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47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CE542E-2AAA-B415-0CED-A9AE0F075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7E853-FAE7-BED1-5E5D-526A84C8B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60D24-2CF0-D567-67AE-EC7842096E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74519-2453-48E0-B009-292D1A832E06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EC4AD-AB89-839D-C0B1-2F1D29AE51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6CF13-9488-220E-44FB-0F4AB7A2D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A4147-EB50-4073-B871-08066FF1D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9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2CC6FD-2D07-8A42-D449-BA887C8CD8CB}"/>
              </a:ext>
            </a:extLst>
          </p:cNvPr>
          <p:cNvSpPr/>
          <p:nvPr/>
        </p:nvSpPr>
        <p:spPr>
          <a:xfrm>
            <a:off x="1" y="0"/>
            <a:ext cx="1996440" cy="6858000"/>
          </a:xfrm>
          <a:prstGeom prst="rect">
            <a:avLst/>
          </a:prstGeom>
          <a:solidFill>
            <a:srgbClr val="87A0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72F783-B626-FC01-BB95-AA2BCEBFD42D}"/>
              </a:ext>
            </a:extLst>
          </p:cNvPr>
          <p:cNvSpPr txBox="1"/>
          <p:nvPr/>
        </p:nvSpPr>
        <p:spPr>
          <a:xfrm>
            <a:off x="2169380" y="208249"/>
            <a:ext cx="9762487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JEOL  JSM-IT800 SHLs</a:t>
            </a:r>
            <a:br>
              <a:rPr lang="en-US" sz="3200" b="1" dirty="0"/>
            </a:br>
            <a:r>
              <a:rPr lang="en-US" sz="3200" b="1" dirty="0"/>
              <a:t>Schottky Field Emission</a:t>
            </a:r>
            <a:r>
              <a:rPr lang="en-US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dirty="0">
                <a:cs typeface="Times New Roman" panose="02020603050405020304" pitchFamily="18" charset="0"/>
              </a:rPr>
              <a:t>SEM</a:t>
            </a:r>
            <a:r>
              <a:rPr lang="en-US" sz="32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3200" b="1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2B3AE6C-6C96-0D69-8AAC-FA164E32B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300613"/>
              </p:ext>
            </p:extLst>
          </p:nvPr>
        </p:nvGraphicFramePr>
        <p:xfrm>
          <a:off x="2160953" y="1258258"/>
          <a:ext cx="9835313" cy="227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5313">
                  <a:extLst>
                    <a:ext uri="{9D8B030D-6E8A-4147-A177-3AD203B41FA5}">
                      <a16:colId xmlns:a16="http://schemas.microsoft.com/office/drawing/2014/main" val="1878420498"/>
                    </a:ext>
                  </a:extLst>
                </a:gridCol>
              </a:tblGrid>
              <a:tr h="743861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270907"/>
                  </a:ext>
                </a:extLst>
              </a:tr>
              <a:tr h="152892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99828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4D3E6B3-70E6-CDC6-E35D-CCF35D716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182196"/>
              </p:ext>
            </p:extLst>
          </p:nvPr>
        </p:nvGraphicFramePr>
        <p:xfrm>
          <a:off x="2170373" y="5832014"/>
          <a:ext cx="983911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39114">
                  <a:extLst>
                    <a:ext uri="{9D8B030D-6E8A-4147-A177-3AD203B41FA5}">
                      <a16:colId xmlns:a16="http://schemas.microsoft.com/office/drawing/2014/main" val="1878420498"/>
                    </a:ext>
                  </a:extLst>
                </a:gridCol>
              </a:tblGrid>
              <a:tr h="265615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Link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270907"/>
                  </a:ext>
                </a:extLst>
              </a:tr>
              <a:tr h="233889">
                <a:tc>
                  <a:txBody>
                    <a:bodyPr/>
                    <a:lstStyle/>
                    <a:p>
                      <a:r>
                        <a:rPr lang="en-US" dirty="0"/>
                        <a:t>https://www.jeol.com/products/scientific/sem/JSM-IT800.php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998289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CB120768-4E73-47F3-EE60-4869B531EE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4" y="774382"/>
            <a:ext cx="1884994" cy="2237925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50D392-4E39-2F86-0B44-B4F8D11B80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834463"/>
              </p:ext>
            </p:extLst>
          </p:nvPr>
        </p:nvGraphicFramePr>
        <p:xfrm>
          <a:off x="2160953" y="3543335"/>
          <a:ext cx="9848534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8534">
                  <a:extLst>
                    <a:ext uri="{9D8B030D-6E8A-4147-A177-3AD203B41FA5}">
                      <a16:colId xmlns:a16="http://schemas.microsoft.com/office/drawing/2014/main" val="1878420498"/>
                    </a:ext>
                  </a:extLst>
                </a:gridCol>
              </a:tblGrid>
              <a:tr h="343795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Specifications/Capabilities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270907"/>
                  </a:ext>
                </a:extLst>
              </a:tr>
              <a:tr h="133473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Schottky Field Emission Electron Source.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Resolution of 1.1nm at 1kV and 0.6nm at 15kV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Maximum Specimen size: Diam. 200 mm, Height: 55 mm.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Detectors: SED,SBED,UHD,EDS.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Movement range: </a:t>
                      </a:r>
                      <a:r>
                        <a:rPr lang="pl-PL" sz="1600" dirty="0"/>
                        <a:t>X: 100 mm Y: 100 mm Z: 1 to 50 mm</a:t>
                      </a:r>
                      <a:r>
                        <a:rPr lang="en-US" sz="1600" dirty="0"/>
                        <a:t>. Tilt: -5 to 70°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Maximum Probe current 500 </a:t>
                      </a:r>
                      <a:r>
                        <a:rPr lang="en-US" sz="1600" dirty="0" err="1"/>
                        <a:t>nA</a:t>
                      </a:r>
                      <a:r>
                        <a:rPr lang="en-US" sz="1600" dirty="0"/>
                        <a:t> 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Beam Deceleration Mode up to -2 kV.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99828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26FFE01-E4BC-3C58-FB4F-F60AE07DC443}"/>
              </a:ext>
            </a:extLst>
          </p:cNvPr>
          <p:cNvSpPr txBox="1"/>
          <p:nvPr/>
        </p:nvSpPr>
        <p:spPr>
          <a:xfrm>
            <a:off x="2105230" y="1964793"/>
            <a:ext cx="99042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/>
              <a:t>The JSM-IT800 SHLs by JEOL is a state-of-the-art Schottky Field Emission Scanning Electron Microscope (SEM) designed for high-resolution imaging and advanced material analysis. This cutting-edge system is equipped with multiple detectors to support diverse applications. The </a:t>
            </a:r>
            <a:r>
              <a:rPr lang="en-US" sz="1400" b="1" dirty="0"/>
              <a:t>SED (Secondary Electron Detector)</a:t>
            </a:r>
            <a:r>
              <a:rPr lang="en-US" sz="1400" dirty="0"/>
              <a:t> captures high-resolution surface morphology. The </a:t>
            </a:r>
            <a:r>
              <a:rPr lang="en-US" sz="1400" b="1" dirty="0"/>
              <a:t>Upper Hybrid Detector (In-Lens)</a:t>
            </a:r>
            <a:r>
              <a:rPr lang="en-US" sz="1400" dirty="0"/>
              <a:t> provides superior imaging of surface features by combining secondary and backscattered electron signals. The </a:t>
            </a:r>
            <a:r>
              <a:rPr lang="en-US" sz="1400" b="1" dirty="0"/>
              <a:t>SBED (Scintillator Backscattered Electron Detector)</a:t>
            </a:r>
            <a:r>
              <a:rPr lang="en-US" sz="1400" dirty="0"/>
              <a:t> enables material contrast imaging and compositional analysis by detecting backscattered electrons with high sensitivity. Additionally, the system is equipped with </a:t>
            </a:r>
            <a:r>
              <a:rPr lang="en-US" sz="1400" b="1" dirty="0"/>
              <a:t>EDS (Energy Dispersive X-ray Spectroscopy)</a:t>
            </a:r>
            <a:r>
              <a:rPr lang="en-US" sz="1400" dirty="0"/>
              <a:t>, which facilitates precise elemental analysis and mapping for a wide range of materials. </a:t>
            </a:r>
            <a:endParaRPr lang="en-IL" sz="1400" dirty="0"/>
          </a:p>
        </p:txBody>
      </p:sp>
      <p:pic>
        <p:nvPicPr>
          <p:cNvPr id="11" name="Picture 10" descr="A large white machine in a room&#10;&#10;Description automatically generated">
            <a:extLst>
              <a:ext uri="{FF2B5EF4-FFF2-40B4-BE49-F238E27FC236}">
                <a16:creationId xmlns:a16="http://schemas.microsoft.com/office/drawing/2014/main" id="{4C7FB6A0-0635-CF8A-67D6-1C61379EB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822" y="210630"/>
            <a:ext cx="1289267" cy="1764074"/>
          </a:xfrm>
          <a:prstGeom prst="rect">
            <a:avLst/>
          </a:prstGeom>
        </p:spPr>
      </p:pic>
      <p:pic>
        <p:nvPicPr>
          <p:cNvPr id="24" name="Picture 23" descr="A picture containing stuffed, handwear, close&#10;&#10;Description automatically generated">
            <a:extLst>
              <a:ext uri="{FF2B5EF4-FFF2-40B4-BE49-F238E27FC236}">
                <a16:creationId xmlns:a16="http://schemas.microsoft.com/office/drawing/2014/main" id="{591FBB15-18CF-3A5B-28E9-5868AD1F13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562" y="4460656"/>
            <a:ext cx="1680142" cy="1346739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B408B53-7B04-1EB0-FA39-067195EC39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1024" y="4210370"/>
            <a:ext cx="1680143" cy="1346739"/>
          </a:xfrm>
          <a:prstGeom prst="rect">
            <a:avLst/>
          </a:prstGeom>
          <a:effectLst>
            <a:reflection blurRad="6350" stA="52000" endA="300" endPos="35000" dir="5400000" sy="-100000" algn="bl" rotWithShape="0"/>
            <a:softEdge rad="31750"/>
          </a:effec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5F656E5E-8B0F-7256-1112-499B39C5F2A3}"/>
              </a:ext>
            </a:extLst>
          </p:cNvPr>
          <p:cNvSpPr txBox="1"/>
          <p:nvPr/>
        </p:nvSpPr>
        <p:spPr>
          <a:xfrm>
            <a:off x="10541210" y="3996133"/>
            <a:ext cx="15049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/>
              <a:t>Fe oxide rings</a:t>
            </a:r>
            <a:endParaRPr lang="en-IL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3D9ACB-0A99-F806-BA1A-A8667FE5EAAA}"/>
              </a:ext>
            </a:extLst>
          </p:cNvPr>
          <p:cNvSpPr txBox="1"/>
          <p:nvPr/>
        </p:nvSpPr>
        <p:spPr>
          <a:xfrm>
            <a:off x="8328713" y="4228516"/>
            <a:ext cx="193683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/>
              <a:t>Silica coated with zinc oxide </a:t>
            </a:r>
            <a:endParaRPr lang="en-IL" sz="1200" dirty="0"/>
          </a:p>
        </p:txBody>
      </p:sp>
    </p:spTree>
    <p:extLst>
      <p:ext uri="{BB962C8B-B14F-4D97-AF65-F5344CB8AC3E}">
        <p14:creationId xmlns:p14="http://schemas.microsoft.com/office/powerpoint/2010/main" val="3567314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4eb8119-a557-48cc-88f8-de86f178384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FFB758CDA1916145B5F4C2B9D0CD4CCE" ma:contentTypeVersion="16" ma:contentTypeDescription="צור מסמך חדש." ma:contentTypeScope="" ma:versionID="e4c0f26375f8d7ed477d5d36ac05b194">
  <xsd:schema xmlns:xsd="http://www.w3.org/2001/XMLSchema" xmlns:xs="http://www.w3.org/2001/XMLSchema" xmlns:p="http://schemas.microsoft.com/office/2006/metadata/properties" xmlns:ns3="74eb8119-a557-48cc-88f8-de86f1783846" xmlns:ns4="f7711396-0d16-4646-9a52-ea3335011bef" targetNamespace="http://schemas.microsoft.com/office/2006/metadata/properties" ma:root="true" ma:fieldsID="0874e1ec8c76526b68cd14e9a85cbef8" ns3:_="" ns4:_="">
    <xsd:import namespace="74eb8119-a557-48cc-88f8-de86f1783846"/>
    <xsd:import namespace="f7711396-0d16-4646-9a52-ea3335011b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eb8119-a557-48cc-88f8-de86f17838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711396-0d16-4646-9a52-ea3335011be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ash של רמז לשיתוף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E3C2CA-DC9A-4345-9984-9C81B0A308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36F0A1-E32F-492B-8EEA-25B6934DA24B}">
  <ds:schemaRefs>
    <ds:schemaRef ds:uri="http://www.w3.org/XML/1998/namespace"/>
    <ds:schemaRef ds:uri="f7711396-0d16-4646-9a52-ea3335011be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74eb8119-a557-48cc-88f8-de86f1783846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194CC98-4049-4D47-83FC-7111059DD4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eb8119-a557-48cc-88f8-de86f1783846"/>
    <ds:schemaRef ds:uri="f7711396-0d16-4646-9a52-ea3335011b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4485</TotalTime>
  <Words>240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אנדרי יורצ'נקו</dc:creator>
  <cp:lastModifiedBy>ארסני סולודר</cp:lastModifiedBy>
  <cp:revision>34</cp:revision>
  <dcterms:created xsi:type="dcterms:W3CDTF">2022-11-28T06:27:31Z</dcterms:created>
  <dcterms:modified xsi:type="dcterms:W3CDTF">2024-12-08T15:02:19Z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0x010100FFB758CDA1916145B5F4C2B9D0CD4CCE</vt:lpwstr>
  </property>
</Properties>
</file>